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f" ContentType="image/tif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60" r:id="rId4"/>
  </p:sldMasterIdLst>
  <p:notesMasterIdLst>
    <p:notesMasterId r:id="rId10"/>
  </p:notesMasterIdLst>
  <p:sldIdLst>
    <p:sldId id="257" r:id="rId5"/>
    <p:sldId id="477" r:id="rId6"/>
    <p:sldId id="481" r:id="rId7"/>
    <p:sldId id="484" r:id="rId8"/>
    <p:sldId id="483" r:id="rId9"/>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0B2B3"/>
    <a:srgbClr val="6F7072"/>
    <a:srgbClr val="E9573D"/>
    <a:srgbClr val="C21B17"/>
    <a:srgbClr val="752127"/>
    <a:srgbClr val="D1EFF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Stile chiaro 2 - Colore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Stile medio 1 - Colore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B4B98B0-60AC-42C2-AFA5-B58CD77FA1E5}" styleName="Stile chiaro 1 - Colore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429" autoAdjust="0"/>
    <p:restoredTop sz="94660"/>
  </p:normalViewPr>
  <p:slideViewPr>
    <p:cSldViewPr snapToGrid="0">
      <p:cViewPr varScale="1">
        <p:scale>
          <a:sx n="62" d="100"/>
          <a:sy n="62" d="100"/>
        </p:scale>
        <p:origin x="1120" y="72"/>
      </p:cViewPr>
      <p:guideLst/>
    </p:cSldViewPr>
  </p:slideViewPr>
  <p:notesTextViewPr>
    <p:cViewPr>
      <p:scale>
        <a:sx n="1" d="1"/>
        <a:sy n="1" d="1"/>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presProps" Target="presProps.xml"/><Relationship Id="rId5" Type="http://schemas.openxmlformats.org/officeDocument/2006/relationships/slide" Target="slides/slide1.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doughnutChart>
        <c:varyColors val="1"/>
        <c:ser>
          <c:idx val="0"/>
          <c:order val="0"/>
          <c:tx>
            <c:strRef>
              <c:f>Foglio1!$B$1</c:f>
              <c:strCache>
                <c:ptCount val="1"/>
                <c:pt idx="0">
                  <c:v>Vendite</c:v>
                </c:pt>
              </c:strCache>
            </c:strRef>
          </c:tx>
          <c:spPr>
            <a:solidFill>
              <a:schemeClr val="bg1">
                <a:lumMod val="75000"/>
              </a:schemeClr>
            </a:solidFill>
            <a:ln w="0"/>
          </c:spPr>
          <c:dPt>
            <c:idx val="0"/>
            <c:bubble3D val="0"/>
            <c:spPr>
              <a:solidFill>
                <a:srgbClr val="C21B17"/>
              </a:solidFill>
              <a:ln w="0">
                <a:solidFill>
                  <a:schemeClr val="lt1"/>
                </a:solidFill>
              </a:ln>
              <a:effectLst/>
            </c:spPr>
            <c:extLst>
              <c:ext xmlns:c16="http://schemas.microsoft.com/office/drawing/2014/chart" uri="{C3380CC4-5D6E-409C-BE32-E72D297353CC}">
                <c16:uniqueId val="{00000001-D57A-6F4A-AEE0-D773A2080236}"/>
              </c:ext>
            </c:extLst>
          </c:dPt>
          <c:dPt>
            <c:idx val="1"/>
            <c:bubble3D val="0"/>
            <c:spPr>
              <a:solidFill>
                <a:srgbClr val="C21B17">
                  <a:alpha val="20000"/>
                </a:srgbClr>
              </a:solidFill>
              <a:ln w="0">
                <a:solidFill>
                  <a:schemeClr val="lt1"/>
                </a:solidFill>
              </a:ln>
              <a:effectLst/>
            </c:spPr>
            <c:extLst>
              <c:ext xmlns:c16="http://schemas.microsoft.com/office/drawing/2014/chart" uri="{C3380CC4-5D6E-409C-BE32-E72D297353CC}">
                <c16:uniqueId val="{00000003-D57A-6F4A-AEE0-D773A2080236}"/>
              </c:ext>
            </c:extLst>
          </c:dPt>
          <c:cat>
            <c:strRef>
              <c:f>Foglio1!$A$2:$A$3</c:f>
              <c:strCache>
                <c:ptCount val="2"/>
                <c:pt idx="0">
                  <c:v>1° trim.</c:v>
                </c:pt>
                <c:pt idx="1">
                  <c:v>2° trim.</c:v>
                </c:pt>
              </c:strCache>
            </c:strRef>
          </c:cat>
          <c:val>
            <c:numRef>
              <c:f>Foglio1!$B$2:$B$3</c:f>
              <c:numCache>
                <c:formatCode>General</c:formatCode>
                <c:ptCount val="2"/>
                <c:pt idx="0">
                  <c:v>13</c:v>
                </c:pt>
                <c:pt idx="1">
                  <c:v>87</c:v>
                </c:pt>
              </c:numCache>
            </c:numRef>
          </c:val>
          <c:extLst>
            <c:ext xmlns:c16="http://schemas.microsoft.com/office/drawing/2014/chart" uri="{C3380CC4-5D6E-409C-BE32-E72D297353CC}">
              <c16:uniqueId val="{00000004-D57A-6F4A-AEE0-D773A2080236}"/>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it-IT"/>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doughnutChart>
        <c:varyColors val="1"/>
        <c:ser>
          <c:idx val="0"/>
          <c:order val="0"/>
          <c:tx>
            <c:strRef>
              <c:f>Foglio1!$B$1</c:f>
              <c:strCache>
                <c:ptCount val="1"/>
                <c:pt idx="0">
                  <c:v>Vendite</c:v>
                </c:pt>
              </c:strCache>
            </c:strRef>
          </c:tx>
          <c:spPr>
            <a:solidFill>
              <a:schemeClr val="bg1">
                <a:lumMod val="75000"/>
              </a:schemeClr>
            </a:solidFill>
            <a:ln w="0"/>
          </c:spPr>
          <c:dPt>
            <c:idx val="0"/>
            <c:bubble3D val="0"/>
            <c:spPr>
              <a:solidFill>
                <a:srgbClr val="C21B17"/>
              </a:solidFill>
              <a:ln w="0">
                <a:solidFill>
                  <a:schemeClr val="lt1"/>
                </a:solidFill>
              </a:ln>
              <a:effectLst/>
            </c:spPr>
            <c:extLst>
              <c:ext xmlns:c16="http://schemas.microsoft.com/office/drawing/2014/chart" uri="{C3380CC4-5D6E-409C-BE32-E72D297353CC}">
                <c16:uniqueId val="{00000001-EF1D-104D-BABD-1F1B65FB3673}"/>
              </c:ext>
            </c:extLst>
          </c:dPt>
          <c:dPt>
            <c:idx val="1"/>
            <c:bubble3D val="0"/>
            <c:spPr>
              <a:solidFill>
                <a:srgbClr val="C21B17">
                  <a:alpha val="20000"/>
                </a:srgbClr>
              </a:solidFill>
              <a:ln w="0">
                <a:solidFill>
                  <a:schemeClr val="lt1"/>
                </a:solidFill>
              </a:ln>
              <a:effectLst/>
            </c:spPr>
            <c:extLst>
              <c:ext xmlns:c16="http://schemas.microsoft.com/office/drawing/2014/chart" uri="{C3380CC4-5D6E-409C-BE32-E72D297353CC}">
                <c16:uniqueId val="{00000003-EF1D-104D-BABD-1F1B65FB3673}"/>
              </c:ext>
            </c:extLst>
          </c:dPt>
          <c:cat>
            <c:strRef>
              <c:f>Foglio1!$A$2:$A$3</c:f>
              <c:strCache>
                <c:ptCount val="2"/>
                <c:pt idx="0">
                  <c:v>1° trim.</c:v>
                </c:pt>
                <c:pt idx="1">
                  <c:v>2° trim.</c:v>
                </c:pt>
              </c:strCache>
            </c:strRef>
          </c:cat>
          <c:val>
            <c:numRef>
              <c:f>Foglio1!$B$2:$B$3</c:f>
              <c:numCache>
                <c:formatCode>General</c:formatCode>
                <c:ptCount val="2"/>
                <c:pt idx="0">
                  <c:v>21</c:v>
                </c:pt>
                <c:pt idx="1">
                  <c:v>79</c:v>
                </c:pt>
              </c:numCache>
            </c:numRef>
          </c:val>
          <c:extLst>
            <c:ext xmlns:c16="http://schemas.microsoft.com/office/drawing/2014/chart" uri="{C3380CC4-5D6E-409C-BE32-E72D297353CC}">
              <c16:uniqueId val="{00000004-EF1D-104D-BABD-1F1B65FB3673}"/>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it-IT"/>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doughnutChart>
        <c:varyColors val="1"/>
        <c:ser>
          <c:idx val="0"/>
          <c:order val="0"/>
          <c:tx>
            <c:strRef>
              <c:f>Foglio1!$B$1</c:f>
              <c:strCache>
                <c:ptCount val="1"/>
                <c:pt idx="0">
                  <c:v>Vendite</c:v>
                </c:pt>
              </c:strCache>
            </c:strRef>
          </c:tx>
          <c:spPr>
            <a:solidFill>
              <a:schemeClr val="bg1">
                <a:lumMod val="75000"/>
              </a:schemeClr>
            </a:solidFill>
            <a:ln w="0"/>
          </c:spPr>
          <c:dPt>
            <c:idx val="0"/>
            <c:bubble3D val="0"/>
            <c:spPr>
              <a:solidFill>
                <a:srgbClr val="C21B17"/>
              </a:solidFill>
              <a:ln w="0">
                <a:solidFill>
                  <a:schemeClr val="lt1"/>
                </a:solidFill>
              </a:ln>
              <a:effectLst/>
            </c:spPr>
            <c:extLst>
              <c:ext xmlns:c16="http://schemas.microsoft.com/office/drawing/2014/chart" uri="{C3380CC4-5D6E-409C-BE32-E72D297353CC}">
                <c16:uniqueId val="{00000001-0412-234D-BBF2-450EC89EC4B7}"/>
              </c:ext>
            </c:extLst>
          </c:dPt>
          <c:dPt>
            <c:idx val="1"/>
            <c:bubble3D val="0"/>
            <c:spPr>
              <a:solidFill>
                <a:srgbClr val="C21B17">
                  <a:alpha val="20000"/>
                </a:srgbClr>
              </a:solidFill>
              <a:ln w="0">
                <a:solidFill>
                  <a:schemeClr val="lt1"/>
                </a:solidFill>
              </a:ln>
              <a:effectLst/>
            </c:spPr>
            <c:extLst>
              <c:ext xmlns:c16="http://schemas.microsoft.com/office/drawing/2014/chart" uri="{C3380CC4-5D6E-409C-BE32-E72D297353CC}">
                <c16:uniqueId val="{00000003-0412-234D-BBF2-450EC89EC4B7}"/>
              </c:ext>
            </c:extLst>
          </c:dPt>
          <c:cat>
            <c:strRef>
              <c:f>Foglio1!$A$2:$A$3</c:f>
              <c:strCache>
                <c:ptCount val="2"/>
                <c:pt idx="0">
                  <c:v>1° trim.</c:v>
                </c:pt>
                <c:pt idx="1">
                  <c:v>2° trim.</c:v>
                </c:pt>
              </c:strCache>
            </c:strRef>
          </c:cat>
          <c:val>
            <c:numRef>
              <c:f>Foglio1!$B$2:$B$3</c:f>
              <c:numCache>
                <c:formatCode>General</c:formatCode>
                <c:ptCount val="2"/>
                <c:pt idx="0">
                  <c:v>40</c:v>
                </c:pt>
                <c:pt idx="1">
                  <c:v>60</c:v>
                </c:pt>
              </c:numCache>
            </c:numRef>
          </c:val>
          <c:extLst>
            <c:ext xmlns:c16="http://schemas.microsoft.com/office/drawing/2014/chart" uri="{C3380CC4-5D6E-409C-BE32-E72D297353CC}">
              <c16:uniqueId val="{00000004-0412-234D-BBF2-450EC89EC4B7}"/>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it-IT"/>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doughnutChart>
        <c:varyColors val="1"/>
        <c:ser>
          <c:idx val="0"/>
          <c:order val="0"/>
          <c:tx>
            <c:strRef>
              <c:f>Foglio1!$B$1</c:f>
              <c:strCache>
                <c:ptCount val="1"/>
                <c:pt idx="0">
                  <c:v>Vendite</c:v>
                </c:pt>
              </c:strCache>
            </c:strRef>
          </c:tx>
          <c:spPr>
            <a:solidFill>
              <a:schemeClr val="bg1">
                <a:lumMod val="75000"/>
              </a:schemeClr>
            </a:solidFill>
            <a:ln w="0"/>
          </c:spPr>
          <c:dPt>
            <c:idx val="0"/>
            <c:bubble3D val="0"/>
            <c:spPr>
              <a:solidFill>
                <a:srgbClr val="C21B17"/>
              </a:solidFill>
              <a:ln w="0">
                <a:solidFill>
                  <a:schemeClr val="lt1"/>
                </a:solidFill>
              </a:ln>
              <a:effectLst/>
            </c:spPr>
            <c:extLst>
              <c:ext xmlns:c16="http://schemas.microsoft.com/office/drawing/2014/chart" uri="{C3380CC4-5D6E-409C-BE32-E72D297353CC}">
                <c16:uniqueId val="{00000001-CAF4-1344-9BB2-7BAD29B22691}"/>
              </c:ext>
            </c:extLst>
          </c:dPt>
          <c:dPt>
            <c:idx val="1"/>
            <c:bubble3D val="0"/>
            <c:spPr>
              <a:solidFill>
                <a:srgbClr val="C21B17">
                  <a:alpha val="20000"/>
                </a:srgbClr>
              </a:solidFill>
              <a:ln w="0">
                <a:solidFill>
                  <a:schemeClr val="lt1"/>
                </a:solidFill>
              </a:ln>
              <a:effectLst/>
            </c:spPr>
            <c:extLst>
              <c:ext xmlns:c16="http://schemas.microsoft.com/office/drawing/2014/chart" uri="{C3380CC4-5D6E-409C-BE32-E72D297353CC}">
                <c16:uniqueId val="{00000003-CAF4-1344-9BB2-7BAD29B22691}"/>
              </c:ext>
            </c:extLst>
          </c:dPt>
          <c:cat>
            <c:strRef>
              <c:f>Foglio1!$A$2:$A$3</c:f>
              <c:strCache>
                <c:ptCount val="2"/>
                <c:pt idx="0">
                  <c:v>1° trim.</c:v>
                </c:pt>
                <c:pt idx="1">
                  <c:v>2° trim.</c:v>
                </c:pt>
              </c:strCache>
            </c:strRef>
          </c:cat>
          <c:val>
            <c:numRef>
              <c:f>Foglio1!$B$2:$B$3</c:f>
              <c:numCache>
                <c:formatCode>General</c:formatCode>
                <c:ptCount val="2"/>
                <c:pt idx="0">
                  <c:v>18</c:v>
                </c:pt>
                <c:pt idx="1">
                  <c:v>82</c:v>
                </c:pt>
              </c:numCache>
            </c:numRef>
          </c:val>
          <c:extLst>
            <c:ext xmlns:c16="http://schemas.microsoft.com/office/drawing/2014/chart" uri="{C3380CC4-5D6E-409C-BE32-E72D297353CC}">
              <c16:uniqueId val="{00000004-CAF4-1344-9BB2-7BAD29B22691}"/>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it-IT"/>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doughnutChart>
        <c:varyColors val="1"/>
        <c:ser>
          <c:idx val="0"/>
          <c:order val="0"/>
          <c:tx>
            <c:strRef>
              <c:f>Foglio1!$B$1</c:f>
              <c:strCache>
                <c:ptCount val="1"/>
                <c:pt idx="0">
                  <c:v>Vendite</c:v>
                </c:pt>
              </c:strCache>
            </c:strRef>
          </c:tx>
          <c:spPr>
            <a:solidFill>
              <a:schemeClr val="bg1">
                <a:lumMod val="75000"/>
              </a:schemeClr>
            </a:solidFill>
            <a:ln w="0"/>
          </c:spPr>
          <c:dPt>
            <c:idx val="0"/>
            <c:bubble3D val="0"/>
            <c:spPr>
              <a:solidFill>
                <a:srgbClr val="C21B17"/>
              </a:solidFill>
              <a:ln w="0">
                <a:solidFill>
                  <a:schemeClr val="lt1"/>
                </a:solidFill>
              </a:ln>
              <a:effectLst/>
            </c:spPr>
            <c:extLst>
              <c:ext xmlns:c16="http://schemas.microsoft.com/office/drawing/2014/chart" uri="{C3380CC4-5D6E-409C-BE32-E72D297353CC}">
                <c16:uniqueId val="{00000001-CAF4-1344-9BB2-7BAD29B22691}"/>
              </c:ext>
            </c:extLst>
          </c:dPt>
          <c:dPt>
            <c:idx val="1"/>
            <c:bubble3D val="0"/>
            <c:spPr>
              <a:solidFill>
                <a:srgbClr val="C21B17">
                  <a:alpha val="20000"/>
                </a:srgbClr>
              </a:solidFill>
              <a:ln w="0">
                <a:solidFill>
                  <a:schemeClr val="lt1"/>
                </a:solidFill>
              </a:ln>
              <a:effectLst/>
            </c:spPr>
            <c:extLst>
              <c:ext xmlns:c16="http://schemas.microsoft.com/office/drawing/2014/chart" uri="{C3380CC4-5D6E-409C-BE32-E72D297353CC}">
                <c16:uniqueId val="{00000003-CAF4-1344-9BB2-7BAD29B22691}"/>
              </c:ext>
            </c:extLst>
          </c:dPt>
          <c:cat>
            <c:strRef>
              <c:f>Foglio1!$A$2:$A$3</c:f>
              <c:strCache>
                <c:ptCount val="2"/>
                <c:pt idx="0">
                  <c:v>1° trim.</c:v>
                </c:pt>
                <c:pt idx="1">
                  <c:v>2° trim.</c:v>
                </c:pt>
              </c:strCache>
            </c:strRef>
          </c:cat>
          <c:val>
            <c:numRef>
              <c:f>Foglio1!$B$2:$B$3</c:f>
              <c:numCache>
                <c:formatCode>General</c:formatCode>
                <c:ptCount val="2"/>
                <c:pt idx="0">
                  <c:v>8</c:v>
                </c:pt>
                <c:pt idx="1">
                  <c:v>92</c:v>
                </c:pt>
              </c:numCache>
            </c:numRef>
          </c:val>
          <c:extLst>
            <c:ext xmlns:c16="http://schemas.microsoft.com/office/drawing/2014/chart" uri="{C3380CC4-5D6E-409C-BE32-E72D297353CC}">
              <c16:uniqueId val="{00000004-CAF4-1344-9BB2-7BAD29B22691}"/>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it-IT"/>
    </a:p>
  </c:txPr>
  <c:externalData r:id="rId3">
    <c:autoUpdate val="0"/>
  </c:externalData>
</c:chartSpace>
</file>

<file path=ppt/charts/colors1.xml><?xml version="1.0" encoding="utf-8"?>
<cs:colorStyle xmlns:cs="http://schemas.microsoft.com/office/drawing/2012/chartStyle" xmlns:a="http://schemas.openxmlformats.org/drawingml/2006/main" meth="withinLinear" id="14">
  <a:schemeClr val="accent1"/>
</cs:colorStyle>
</file>

<file path=ppt/charts/colors2.xml><?xml version="1.0" encoding="utf-8"?>
<cs:colorStyle xmlns:cs="http://schemas.microsoft.com/office/drawing/2012/chartStyle" xmlns:a="http://schemas.openxmlformats.org/drawingml/2006/main" meth="withinLinear" id="14">
  <a:schemeClr val="accent1"/>
</cs:colorStyle>
</file>

<file path=ppt/charts/colors3.xml><?xml version="1.0" encoding="utf-8"?>
<cs:colorStyle xmlns:cs="http://schemas.microsoft.com/office/drawing/2012/chartStyle" xmlns:a="http://schemas.openxmlformats.org/drawingml/2006/main" meth="withinLinear" id="14">
  <a:schemeClr val="accent1"/>
</cs:colorStyle>
</file>

<file path=ppt/charts/colors4.xml><?xml version="1.0" encoding="utf-8"?>
<cs:colorStyle xmlns:cs="http://schemas.microsoft.com/office/drawing/2012/chartStyle" xmlns:a="http://schemas.openxmlformats.org/drawingml/2006/main" meth="withinLinear" id="14">
  <a:schemeClr val="accent1"/>
</cs:colorStyle>
</file>

<file path=ppt/charts/colors5.xml><?xml version="1.0" encoding="utf-8"?>
<cs:colorStyle xmlns:cs="http://schemas.microsoft.com/office/drawing/2012/chartStyle" xmlns:a="http://schemas.openxmlformats.org/drawingml/2006/main" meth="withinLinear" id="14">
  <a:schemeClr val="accent1"/>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DF2DDA20-6383-4D19-B302-6E59D36A0845}" type="datetimeFigureOut">
              <a:rPr lang="en-US" smtClean="0"/>
              <a:t>9/27/2021</a:t>
            </a:fld>
            <a:endParaRPr lang="en-US" dirty="0"/>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8620A733-7D20-49C4-B98D-226DD13B6D06}" type="slidenum">
              <a:rPr lang="en-US" smtClean="0"/>
              <a:t>‹#›</a:t>
            </a:fld>
            <a:endParaRPr lang="en-US" dirty="0"/>
          </a:p>
        </p:txBody>
      </p:sp>
    </p:spTree>
    <p:extLst>
      <p:ext uri="{BB962C8B-B14F-4D97-AF65-F5344CB8AC3E}">
        <p14:creationId xmlns:p14="http://schemas.microsoft.com/office/powerpoint/2010/main" val="36812248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13025" y="890588"/>
            <a:ext cx="4276725" cy="2405062"/>
          </a:xfrm>
          <a:prstGeom prst="rect">
            <a:avLst/>
          </a:prstGeom>
          <a:noFill/>
          <a:ln w="12700">
            <a:solidFill>
              <a:prstClr val="black"/>
            </a:solidFill>
          </a:ln>
        </p:spPr>
      </p:sp>
      <p:sp>
        <p:nvSpPr>
          <p:cNvPr id="3" name="Notes Placeholder 2"/>
          <p:cNvSpPr>
            <a:spLocks noGrp="1"/>
          </p:cNvSpPr>
          <p:nvPr>
            <p:ph type="body" idx="1"/>
          </p:nvPr>
        </p:nvSpPr>
        <p:spPr>
          <a:xfrm>
            <a:off x="950001" y="3430471"/>
            <a:ext cx="7602987" cy="2806613"/>
          </a:xfrm>
          <a:prstGeom prst="rect">
            <a:avLst/>
          </a:prstGeom>
        </p:spPr>
        <p:txBody>
          <a:bodyPr lIns="86096" tIns="43048" rIns="86096" bIns="43048"/>
          <a:lstStyle/>
          <a:p>
            <a:endParaRPr lang="it-IT" dirty="0"/>
          </a:p>
        </p:txBody>
      </p:sp>
    </p:spTree>
    <p:extLst>
      <p:ext uri="{BB962C8B-B14F-4D97-AF65-F5344CB8AC3E}">
        <p14:creationId xmlns:p14="http://schemas.microsoft.com/office/powerpoint/2010/main" val="23344136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dirty="0"/>
          </a:p>
        </p:txBody>
      </p:sp>
    </p:spTree>
    <p:extLst>
      <p:ext uri="{BB962C8B-B14F-4D97-AF65-F5344CB8AC3E}">
        <p14:creationId xmlns:p14="http://schemas.microsoft.com/office/powerpoint/2010/main" val="24475664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dirty="0"/>
          </a:p>
        </p:txBody>
      </p:sp>
    </p:spTree>
    <p:extLst>
      <p:ext uri="{BB962C8B-B14F-4D97-AF65-F5344CB8AC3E}">
        <p14:creationId xmlns:p14="http://schemas.microsoft.com/office/powerpoint/2010/main" val="15248155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dirty="0"/>
          </a:p>
        </p:txBody>
      </p:sp>
    </p:spTree>
    <p:extLst>
      <p:ext uri="{BB962C8B-B14F-4D97-AF65-F5344CB8AC3E}">
        <p14:creationId xmlns:p14="http://schemas.microsoft.com/office/powerpoint/2010/main" val="3375166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dirty="0"/>
          </a:p>
        </p:txBody>
      </p:sp>
    </p:spTree>
    <p:extLst>
      <p:ext uri="{BB962C8B-B14F-4D97-AF65-F5344CB8AC3E}">
        <p14:creationId xmlns:p14="http://schemas.microsoft.com/office/powerpoint/2010/main" val="213455701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copertina">
    <p:spTree>
      <p:nvGrpSpPr>
        <p:cNvPr id="1" name=""/>
        <p:cNvGrpSpPr/>
        <p:nvPr/>
      </p:nvGrpSpPr>
      <p:grpSpPr>
        <a:xfrm>
          <a:off x="0" y="0"/>
          <a:ext cx="0" cy="0"/>
          <a:chOff x="0" y="0"/>
          <a:chExt cx="0" cy="0"/>
        </a:xfrm>
      </p:grpSpPr>
      <p:sp>
        <p:nvSpPr>
          <p:cNvPr id="2" name="Rettangolo 1">
            <a:extLst>
              <a:ext uri="{FF2B5EF4-FFF2-40B4-BE49-F238E27FC236}">
                <a16:creationId xmlns:a16="http://schemas.microsoft.com/office/drawing/2014/main" id="{F1B4C1FC-D395-5847-B328-D04D75EEF71C}"/>
              </a:ext>
            </a:extLst>
          </p:cNvPr>
          <p:cNvSpPr/>
          <p:nvPr userDrawn="1"/>
        </p:nvSpPr>
        <p:spPr bwMode="auto">
          <a:xfrm>
            <a:off x="0" y="0"/>
            <a:ext cx="12192000" cy="6858000"/>
          </a:xfrm>
          <a:prstGeom prst="rect">
            <a:avLst/>
          </a:prstGeom>
          <a:solidFill>
            <a:schemeClr val="bg1"/>
          </a:solidFill>
          <a:ln w="9525" algn="ctr">
            <a:noFill/>
            <a:round/>
            <a:headEnd/>
            <a:tailEnd/>
          </a:ln>
        </p:spPr>
        <p:txBody>
          <a:bodyPr lIns="36000" tIns="36000" rIns="36000" bIns="36000" rtlCol="0" anchor="ctr">
            <a:normAutofit/>
          </a:bodyPr>
          <a:lstStyle/>
          <a:p>
            <a:pPr algn="ctr" defTabSz="958850" eaLnBrk="0" hangingPunct="0"/>
            <a:endParaRPr lang="it-IT" sz="1800" i="0" dirty="0">
              <a:solidFill>
                <a:srgbClr val="003399"/>
              </a:solidFill>
              <a:latin typeface="Arial" charset="0"/>
            </a:endParaRPr>
          </a:p>
        </p:txBody>
      </p:sp>
      <p:pic>
        <p:nvPicPr>
          <p:cNvPr id="14" name="Google Shape;19;p57">
            <a:extLst>
              <a:ext uri="{FF2B5EF4-FFF2-40B4-BE49-F238E27FC236}">
                <a16:creationId xmlns:a16="http://schemas.microsoft.com/office/drawing/2014/main" id="{3B43E046-3B4D-0A4D-970B-4FC4AD4597DE}"/>
              </a:ext>
            </a:extLst>
          </p:cNvPr>
          <p:cNvPicPr preferRelativeResize="0"/>
          <p:nvPr userDrawn="1"/>
        </p:nvPicPr>
        <p:blipFill rotWithShape="1">
          <a:blip r:embed="rId2">
            <a:alphaModFix amt="70000"/>
          </a:blip>
          <a:srcRect l="20494"/>
          <a:stretch/>
        </p:blipFill>
        <p:spPr>
          <a:xfrm rot="5400000">
            <a:off x="2667000" y="-2666998"/>
            <a:ext cx="6857999" cy="12192000"/>
          </a:xfrm>
          <a:prstGeom prst="rect">
            <a:avLst/>
          </a:prstGeom>
          <a:noFill/>
          <a:ln>
            <a:noFill/>
          </a:ln>
        </p:spPr>
      </p:pic>
    </p:spTree>
    <p:extLst>
      <p:ext uri="{BB962C8B-B14F-4D97-AF65-F5344CB8AC3E}">
        <p14:creationId xmlns:p14="http://schemas.microsoft.com/office/powerpoint/2010/main" val="2091824797"/>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Content + Subhead">
    <p:spTree>
      <p:nvGrpSpPr>
        <p:cNvPr id="1" name=""/>
        <p:cNvGrpSpPr/>
        <p:nvPr/>
      </p:nvGrpSpPr>
      <p:grpSpPr>
        <a:xfrm>
          <a:off x="0" y="0"/>
          <a:ext cx="0" cy="0"/>
          <a:chOff x="0" y="0"/>
          <a:chExt cx="0" cy="0"/>
        </a:xfrm>
      </p:grpSpPr>
      <p:sp>
        <p:nvSpPr>
          <p:cNvPr id="12" name="Segnaposto testo 11">
            <a:extLst>
              <a:ext uri="{FF2B5EF4-FFF2-40B4-BE49-F238E27FC236}">
                <a16:creationId xmlns:a16="http://schemas.microsoft.com/office/drawing/2014/main" id="{E108B9C3-64DE-0C45-AEEB-4B7C1836CED5}"/>
              </a:ext>
            </a:extLst>
          </p:cNvPr>
          <p:cNvSpPr>
            <a:spLocks noGrp="1"/>
          </p:cNvSpPr>
          <p:nvPr>
            <p:ph type="body" sz="quarter" idx="10" hasCustomPrompt="1"/>
          </p:nvPr>
        </p:nvSpPr>
        <p:spPr>
          <a:xfrm>
            <a:off x="757238" y="504897"/>
            <a:ext cx="11004550" cy="472801"/>
          </a:xfrm>
          <a:prstGeom prst="rect">
            <a:avLst/>
          </a:prstGeom>
        </p:spPr>
        <p:txBody>
          <a:bodyPr/>
          <a:lstStyle>
            <a:lvl1pPr marL="0" indent="0">
              <a:buNone/>
              <a:defRPr sz="2600" b="1">
                <a:solidFill>
                  <a:srgbClr val="C21B17"/>
                </a:solidFill>
              </a:defRPr>
            </a:lvl1pPr>
          </a:lstStyle>
          <a:p>
            <a:pPr lvl="0"/>
            <a:r>
              <a:rPr lang="it-IT" dirty="0"/>
              <a:t>Titolo</a:t>
            </a:r>
          </a:p>
        </p:txBody>
      </p:sp>
    </p:spTree>
    <p:extLst>
      <p:ext uri="{BB962C8B-B14F-4D97-AF65-F5344CB8AC3E}">
        <p14:creationId xmlns:p14="http://schemas.microsoft.com/office/powerpoint/2010/main" val="1047873373"/>
      </p:ext>
    </p:extLst>
  </p:cSld>
  <p:clrMapOvr>
    <a:masterClrMapping/>
  </p:clrMapOvr>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7" Type="http://schemas.openxmlformats.org/officeDocument/2006/relationships/image" Target="../media/image4.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6" name="Google Shape;19;p57">
            <a:extLst>
              <a:ext uri="{FF2B5EF4-FFF2-40B4-BE49-F238E27FC236}">
                <a16:creationId xmlns:a16="http://schemas.microsoft.com/office/drawing/2014/main" id="{DA67E179-03C3-104A-8CDE-83113374EDCE}"/>
              </a:ext>
            </a:extLst>
          </p:cNvPr>
          <p:cNvPicPr preferRelativeResize="0"/>
          <p:nvPr userDrawn="1"/>
        </p:nvPicPr>
        <p:blipFill rotWithShape="1">
          <a:blip r:embed="rId4">
            <a:alphaModFix amt="35000"/>
          </a:blip>
          <a:srcRect l="29834" t="9827" r="4310" b="7342"/>
          <a:stretch/>
        </p:blipFill>
        <p:spPr>
          <a:xfrm rot="5400000">
            <a:off x="2667001" y="-2660667"/>
            <a:ext cx="6858001" cy="12192003"/>
          </a:xfrm>
          <a:prstGeom prst="rect">
            <a:avLst/>
          </a:prstGeom>
          <a:noFill/>
          <a:ln>
            <a:noFill/>
          </a:ln>
        </p:spPr>
      </p:pic>
      <p:sp>
        <p:nvSpPr>
          <p:cNvPr id="7" name="Google Shape;9;p56">
            <a:extLst>
              <a:ext uri="{FF2B5EF4-FFF2-40B4-BE49-F238E27FC236}">
                <a16:creationId xmlns:a16="http://schemas.microsoft.com/office/drawing/2014/main" id="{9D81208B-B3CD-0C44-AC5D-FE5447103D38}"/>
              </a:ext>
            </a:extLst>
          </p:cNvPr>
          <p:cNvSpPr/>
          <p:nvPr userDrawn="1"/>
        </p:nvSpPr>
        <p:spPr>
          <a:xfrm>
            <a:off x="11672272" y="6365355"/>
            <a:ext cx="519728" cy="181429"/>
          </a:xfrm>
          <a:prstGeom prst="rect">
            <a:avLst/>
          </a:prstGeom>
          <a:solidFill>
            <a:srgbClr val="C21B17"/>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8" name="Google Shape;10;p56">
            <a:extLst>
              <a:ext uri="{FF2B5EF4-FFF2-40B4-BE49-F238E27FC236}">
                <a16:creationId xmlns:a16="http://schemas.microsoft.com/office/drawing/2014/main" id="{6669405C-3E5E-0D49-936E-7E3A31A16F94}"/>
              </a:ext>
            </a:extLst>
          </p:cNvPr>
          <p:cNvSpPr txBox="1">
            <a:spLocks noGrp="1"/>
          </p:cNvSpPr>
          <p:nvPr>
            <p:ph type="sldNum" idx="4"/>
          </p:nvPr>
        </p:nvSpPr>
        <p:spPr>
          <a:xfrm>
            <a:off x="11672272" y="6336014"/>
            <a:ext cx="519728" cy="240111"/>
          </a:xfrm>
          <a:prstGeom prst="rect">
            <a:avLst/>
          </a:prstGeom>
          <a:noFill/>
          <a:ln>
            <a:noFill/>
          </a:ln>
        </p:spPr>
        <p:txBody>
          <a:bodyPr spcFirstLastPara="1" wrap="square" lIns="91425" tIns="45700" rIns="91425" bIns="45700" anchor="ctr" anchorCtr="0">
            <a:noAutofit/>
          </a:bodyPr>
          <a:lstStyle>
            <a:lvl1pPr marL="0" marR="0" lvl="0" indent="0" algn="l" rtl="0">
              <a:spcBef>
                <a:spcPts val="0"/>
              </a:spcBef>
              <a:buNone/>
              <a:defRPr sz="800" b="0" i="0" u="none" strike="noStrike" cap="none">
                <a:solidFill>
                  <a:schemeClr val="lt1"/>
                </a:solidFill>
                <a:latin typeface="Arial"/>
                <a:ea typeface="Arial"/>
                <a:cs typeface="Arial"/>
                <a:sym typeface="Arial"/>
              </a:defRPr>
            </a:lvl1pPr>
            <a:lvl2pPr marL="0" marR="0" lvl="1" indent="0" algn="l" rtl="0">
              <a:spcBef>
                <a:spcPts val="0"/>
              </a:spcBef>
              <a:buNone/>
              <a:defRPr sz="800" b="0" i="0" u="none" strike="noStrike" cap="none">
                <a:solidFill>
                  <a:schemeClr val="lt1"/>
                </a:solidFill>
                <a:latin typeface="Arial"/>
                <a:ea typeface="Arial"/>
                <a:cs typeface="Arial"/>
                <a:sym typeface="Arial"/>
              </a:defRPr>
            </a:lvl2pPr>
            <a:lvl3pPr marL="0" marR="0" lvl="2" indent="0" algn="l" rtl="0">
              <a:spcBef>
                <a:spcPts val="0"/>
              </a:spcBef>
              <a:buNone/>
              <a:defRPr sz="800" b="0" i="0" u="none" strike="noStrike" cap="none">
                <a:solidFill>
                  <a:schemeClr val="lt1"/>
                </a:solidFill>
                <a:latin typeface="Arial"/>
                <a:ea typeface="Arial"/>
                <a:cs typeface="Arial"/>
                <a:sym typeface="Arial"/>
              </a:defRPr>
            </a:lvl3pPr>
            <a:lvl4pPr marL="0" marR="0" lvl="3" indent="0" algn="l" rtl="0">
              <a:spcBef>
                <a:spcPts val="0"/>
              </a:spcBef>
              <a:buNone/>
              <a:defRPr sz="800" b="0" i="0" u="none" strike="noStrike" cap="none">
                <a:solidFill>
                  <a:schemeClr val="lt1"/>
                </a:solidFill>
                <a:latin typeface="Arial"/>
                <a:ea typeface="Arial"/>
                <a:cs typeface="Arial"/>
                <a:sym typeface="Arial"/>
              </a:defRPr>
            </a:lvl4pPr>
            <a:lvl5pPr marL="0" marR="0" lvl="4" indent="0" algn="l" rtl="0">
              <a:spcBef>
                <a:spcPts val="0"/>
              </a:spcBef>
              <a:buNone/>
              <a:defRPr sz="800" b="0" i="0" u="none" strike="noStrike" cap="none">
                <a:solidFill>
                  <a:schemeClr val="lt1"/>
                </a:solidFill>
                <a:latin typeface="Arial"/>
                <a:ea typeface="Arial"/>
                <a:cs typeface="Arial"/>
                <a:sym typeface="Arial"/>
              </a:defRPr>
            </a:lvl5pPr>
            <a:lvl6pPr marL="0" marR="0" lvl="5" indent="0" algn="l" rtl="0">
              <a:spcBef>
                <a:spcPts val="0"/>
              </a:spcBef>
              <a:buNone/>
              <a:defRPr sz="800" b="0" i="0" u="none" strike="noStrike" cap="none">
                <a:solidFill>
                  <a:schemeClr val="lt1"/>
                </a:solidFill>
                <a:latin typeface="Arial"/>
                <a:ea typeface="Arial"/>
                <a:cs typeface="Arial"/>
                <a:sym typeface="Arial"/>
              </a:defRPr>
            </a:lvl6pPr>
            <a:lvl7pPr marL="0" marR="0" lvl="6" indent="0" algn="l" rtl="0">
              <a:spcBef>
                <a:spcPts val="0"/>
              </a:spcBef>
              <a:buNone/>
              <a:defRPr sz="800" b="0" i="0" u="none" strike="noStrike" cap="none">
                <a:solidFill>
                  <a:schemeClr val="lt1"/>
                </a:solidFill>
                <a:latin typeface="Arial"/>
                <a:ea typeface="Arial"/>
                <a:cs typeface="Arial"/>
                <a:sym typeface="Arial"/>
              </a:defRPr>
            </a:lvl7pPr>
            <a:lvl8pPr marL="0" marR="0" lvl="7" indent="0" algn="l" rtl="0">
              <a:spcBef>
                <a:spcPts val="0"/>
              </a:spcBef>
              <a:buNone/>
              <a:defRPr sz="800" b="0" i="0" u="none" strike="noStrike" cap="none">
                <a:solidFill>
                  <a:schemeClr val="lt1"/>
                </a:solidFill>
                <a:latin typeface="Arial"/>
                <a:ea typeface="Arial"/>
                <a:cs typeface="Arial"/>
                <a:sym typeface="Arial"/>
              </a:defRPr>
            </a:lvl8pPr>
            <a:lvl9pPr marL="0" marR="0" lvl="8" indent="0" algn="l" rtl="0">
              <a:spcBef>
                <a:spcPts val="0"/>
              </a:spcBef>
              <a:buNone/>
              <a:defRPr sz="800" b="0" i="0" u="none" strike="noStrike" cap="none">
                <a:solidFill>
                  <a:schemeClr val="lt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grpSp>
        <p:nvGrpSpPr>
          <p:cNvPr id="2" name="Gruppo 1">
            <a:extLst>
              <a:ext uri="{FF2B5EF4-FFF2-40B4-BE49-F238E27FC236}">
                <a16:creationId xmlns:a16="http://schemas.microsoft.com/office/drawing/2014/main" id="{BCE0BDC9-70A9-8B4A-A283-A373EF78C71D}"/>
              </a:ext>
            </a:extLst>
          </p:cNvPr>
          <p:cNvGrpSpPr/>
          <p:nvPr userDrawn="1"/>
        </p:nvGrpSpPr>
        <p:grpSpPr>
          <a:xfrm>
            <a:off x="460926" y="6307124"/>
            <a:ext cx="1546243" cy="297890"/>
            <a:chOff x="460925" y="6183328"/>
            <a:chExt cx="2000795" cy="385461"/>
          </a:xfrm>
        </p:grpSpPr>
        <p:pic>
          <p:nvPicPr>
            <p:cNvPr id="11" name="Google Shape;12;p56">
              <a:extLst>
                <a:ext uri="{FF2B5EF4-FFF2-40B4-BE49-F238E27FC236}">
                  <a16:creationId xmlns:a16="http://schemas.microsoft.com/office/drawing/2014/main" id="{5C123640-531D-4D43-8163-ADF7CBAE75D8}"/>
                </a:ext>
              </a:extLst>
            </p:cNvPr>
            <p:cNvPicPr preferRelativeResize="0"/>
            <p:nvPr userDrawn="1"/>
          </p:nvPicPr>
          <p:blipFill rotWithShape="1">
            <a:blip r:embed="rId5">
              <a:alphaModFix/>
            </a:blip>
            <a:srcRect/>
            <a:stretch/>
          </p:blipFill>
          <p:spPr>
            <a:xfrm>
              <a:off x="460925" y="6183328"/>
              <a:ext cx="1043448" cy="385453"/>
            </a:xfrm>
            <a:prstGeom prst="rect">
              <a:avLst/>
            </a:prstGeom>
            <a:noFill/>
            <a:ln>
              <a:noFill/>
            </a:ln>
          </p:spPr>
        </p:pic>
        <p:sp>
          <p:nvSpPr>
            <p:cNvPr id="12" name="Google Shape;13;p56">
              <a:extLst>
                <a:ext uri="{FF2B5EF4-FFF2-40B4-BE49-F238E27FC236}">
                  <a16:creationId xmlns:a16="http://schemas.microsoft.com/office/drawing/2014/main" id="{9EF089E6-1DF5-8D47-951B-2B91CC43EEA5}"/>
                </a:ext>
              </a:extLst>
            </p:cNvPr>
            <p:cNvSpPr txBox="1"/>
            <p:nvPr userDrawn="1"/>
          </p:nvSpPr>
          <p:spPr>
            <a:xfrm>
              <a:off x="1834096" y="6190141"/>
              <a:ext cx="627624" cy="246221"/>
            </a:xfrm>
            <a:prstGeom prst="rect">
              <a:avLst/>
            </a:prstGeom>
            <a:noFill/>
            <a:ln>
              <a:noFill/>
            </a:ln>
          </p:spPr>
          <p:txBody>
            <a:bodyPr spcFirstLastPara="1" wrap="square" lIns="0" tIns="0" rIns="0" bIns="0" anchor="t" anchorCtr="0">
              <a:spAutoFit/>
            </a:bodyPr>
            <a:lstStyle/>
            <a:p>
              <a:pPr marL="0" marR="0" lvl="0" indent="0" algn="r" rtl="0">
                <a:spcBef>
                  <a:spcPts val="0"/>
                </a:spcBef>
                <a:spcAft>
                  <a:spcPts val="0"/>
                </a:spcAft>
                <a:buNone/>
              </a:pPr>
              <a:r>
                <a:rPr lang="en-GB" sz="800" b="0" i="0" u="none" strike="noStrike" cap="none" dirty="0">
                  <a:solidFill>
                    <a:srgbClr val="6F7072"/>
                  </a:solidFill>
                  <a:latin typeface="Arial"/>
                  <a:ea typeface="Arial"/>
                  <a:cs typeface="Arial"/>
                  <a:sym typeface="Arial"/>
                </a:rPr>
                <a:t>powered</a:t>
              </a:r>
              <a:endParaRPr dirty="0"/>
            </a:p>
            <a:p>
              <a:pPr marL="0" marR="0" lvl="0" indent="0" algn="r" rtl="0">
                <a:spcBef>
                  <a:spcPts val="0"/>
                </a:spcBef>
                <a:spcAft>
                  <a:spcPts val="0"/>
                </a:spcAft>
                <a:buNone/>
              </a:pPr>
              <a:r>
                <a:rPr lang="en-GB" sz="800" b="0" i="0" u="none" strike="noStrike" cap="none" dirty="0">
                  <a:solidFill>
                    <a:srgbClr val="6F7072"/>
                  </a:solidFill>
                  <a:latin typeface="Arial"/>
                  <a:ea typeface="Arial"/>
                  <a:cs typeface="Arial"/>
                  <a:sym typeface="Arial"/>
                </a:rPr>
                <a:t>by</a:t>
              </a:r>
              <a:endParaRPr dirty="0"/>
            </a:p>
          </p:txBody>
        </p:sp>
        <p:cxnSp>
          <p:nvCxnSpPr>
            <p:cNvPr id="13" name="Google Shape;14;p56">
              <a:extLst>
                <a:ext uri="{FF2B5EF4-FFF2-40B4-BE49-F238E27FC236}">
                  <a16:creationId xmlns:a16="http://schemas.microsoft.com/office/drawing/2014/main" id="{4D1BD61E-4152-6048-8530-CE035A27F3A9}"/>
                </a:ext>
              </a:extLst>
            </p:cNvPr>
            <p:cNvCxnSpPr/>
            <p:nvPr userDrawn="1"/>
          </p:nvCxnSpPr>
          <p:spPr>
            <a:xfrm>
              <a:off x="1753102" y="6183333"/>
              <a:ext cx="0" cy="385456"/>
            </a:xfrm>
            <a:prstGeom prst="straightConnector1">
              <a:avLst/>
            </a:prstGeom>
            <a:noFill/>
            <a:ln w="9525" cap="flat" cmpd="sng">
              <a:solidFill>
                <a:srgbClr val="6F7072"/>
              </a:solidFill>
              <a:prstDash val="solid"/>
              <a:miter lim="800000"/>
              <a:headEnd type="none" w="sm" len="sm"/>
              <a:tailEnd type="none" w="sm" len="sm"/>
            </a:ln>
          </p:spPr>
        </p:cxnSp>
        <p:pic>
          <p:nvPicPr>
            <p:cNvPr id="14" name="Google Shape;15;p56">
              <a:extLst>
                <a:ext uri="{FF2B5EF4-FFF2-40B4-BE49-F238E27FC236}">
                  <a16:creationId xmlns:a16="http://schemas.microsoft.com/office/drawing/2014/main" id="{90BE822A-DDFE-1F44-84C5-4ED399544EBA}"/>
                </a:ext>
              </a:extLst>
            </p:cNvPr>
            <p:cNvPicPr preferRelativeResize="0"/>
            <p:nvPr userDrawn="1"/>
          </p:nvPicPr>
          <p:blipFill rotWithShape="1">
            <a:blip r:embed="rId6">
              <a:alphaModFix/>
            </a:blip>
            <a:srcRect/>
            <a:stretch/>
          </p:blipFill>
          <p:spPr>
            <a:xfrm>
              <a:off x="469851" y="6186625"/>
              <a:ext cx="1034522" cy="382156"/>
            </a:xfrm>
            <a:prstGeom prst="rect">
              <a:avLst/>
            </a:prstGeom>
            <a:noFill/>
            <a:ln>
              <a:noFill/>
            </a:ln>
          </p:spPr>
        </p:pic>
      </p:grpSp>
      <p:pic>
        <p:nvPicPr>
          <p:cNvPr id="5" name="Picture 4" descr="A picture containing text, clipart&#10;&#10;Description automatically generated">
            <a:extLst>
              <a:ext uri="{FF2B5EF4-FFF2-40B4-BE49-F238E27FC236}">
                <a16:creationId xmlns:a16="http://schemas.microsoft.com/office/drawing/2014/main" id="{91B1C2DB-4E7A-4343-9CE9-2CFA4F5539B3}"/>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2265680" y="6274426"/>
            <a:ext cx="1798317" cy="330582"/>
          </a:xfrm>
          <a:prstGeom prst="rect">
            <a:avLst/>
          </a:prstGeom>
        </p:spPr>
      </p:pic>
    </p:spTree>
    <p:extLst>
      <p:ext uri="{BB962C8B-B14F-4D97-AF65-F5344CB8AC3E}">
        <p14:creationId xmlns:p14="http://schemas.microsoft.com/office/powerpoint/2010/main" val="1736825470"/>
      </p:ext>
    </p:extLst>
  </p:cSld>
  <p:clrMap bg1="lt1" tx1="dk1" bg2="lt2" tx2="dk2" accent1="accent1" accent2="accent2" accent3="accent3" accent4="accent4" accent5="accent5" accent6="accent6" hlink="hlink" folHlink="folHlink"/>
  <p:sldLayoutIdLst>
    <p:sldLayoutId id="2147483661" r:id="rId1"/>
    <p:sldLayoutId id="2147483719" r:id="rId2"/>
  </p:sldLayoutIdLst>
  <p:transition/>
  <p:hf hdr="0" ftr="0" dt="0"/>
  <p:txStyles>
    <p:titleStyle>
      <a:lvl1pPr algn="l" defTabSz="958781" rtl="0" eaLnBrk="1" fontAlgn="base" hangingPunct="1">
        <a:spcBef>
          <a:spcPct val="0"/>
        </a:spcBef>
        <a:spcAft>
          <a:spcPct val="0"/>
        </a:spcAft>
        <a:defRPr lang="en-US" sz="2800" b="0" cap="all" baseline="0" noProof="0" dirty="0" smtClean="0">
          <a:solidFill>
            <a:srgbClr val="002855"/>
          </a:solidFill>
          <a:latin typeface="Arial"/>
          <a:ea typeface="+mj-ea"/>
          <a:cs typeface="Arial"/>
          <a:sym typeface="Verdana Bold" panose="020B0804030504040204" pitchFamily="34" charset="0"/>
        </a:defRPr>
      </a:lvl1pPr>
      <a:lvl2pPr algn="l" defTabSz="958781" rtl="0" eaLnBrk="1" fontAlgn="base" hangingPunct="1">
        <a:spcBef>
          <a:spcPct val="0"/>
        </a:spcBef>
        <a:spcAft>
          <a:spcPct val="0"/>
        </a:spcAft>
        <a:defRPr sz="2399" b="1">
          <a:solidFill>
            <a:srgbClr val="003399"/>
          </a:solidFill>
          <a:latin typeface="Verdana" pitchFamily="34" charset="0"/>
        </a:defRPr>
      </a:lvl2pPr>
      <a:lvl3pPr algn="l" defTabSz="958781" rtl="0" eaLnBrk="1" fontAlgn="base" hangingPunct="1">
        <a:spcBef>
          <a:spcPct val="0"/>
        </a:spcBef>
        <a:spcAft>
          <a:spcPct val="0"/>
        </a:spcAft>
        <a:defRPr sz="2399" b="1">
          <a:solidFill>
            <a:srgbClr val="003399"/>
          </a:solidFill>
          <a:latin typeface="Verdana" pitchFamily="34" charset="0"/>
        </a:defRPr>
      </a:lvl3pPr>
      <a:lvl4pPr algn="l" defTabSz="958781" rtl="0" eaLnBrk="1" fontAlgn="base" hangingPunct="1">
        <a:spcBef>
          <a:spcPct val="0"/>
        </a:spcBef>
        <a:spcAft>
          <a:spcPct val="0"/>
        </a:spcAft>
        <a:defRPr sz="2399" b="1">
          <a:solidFill>
            <a:srgbClr val="003399"/>
          </a:solidFill>
          <a:latin typeface="Verdana" pitchFamily="34" charset="0"/>
        </a:defRPr>
      </a:lvl4pPr>
      <a:lvl5pPr algn="l" defTabSz="958781" rtl="0" eaLnBrk="1" fontAlgn="base" hangingPunct="1">
        <a:spcBef>
          <a:spcPct val="0"/>
        </a:spcBef>
        <a:spcAft>
          <a:spcPct val="0"/>
        </a:spcAft>
        <a:defRPr sz="2399" b="1">
          <a:solidFill>
            <a:srgbClr val="003399"/>
          </a:solidFill>
          <a:latin typeface="Verdana" pitchFamily="34" charset="0"/>
        </a:defRPr>
      </a:lvl5pPr>
      <a:lvl6pPr marL="457167" algn="ctr" defTabSz="958781" rtl="0" eaLnBrk="1" fontAlgn="base" hangingPunct="1">
        <a:spcBef>
          <a:spcPct val="0"/>
        </a:spcBef>
        <a:spcAft>
          <a:spcPct val="0"/>
        </a:spcAft>
        <a:defRPr sz="4700">
          <a:solidFill>
            <a:schemeClr val="tx2"/>
          </a:solidFill>
          <a:latin typeface="Times" pitchFamily="18" charset="0"/>
        </a:defRPr>
      </a:lvl6pPr>
      <a:lvl7pPr marL="914335" algn="ctr" defTabSz="958781" rtl="0" eaLnBrk="1" fontAlgn="base" hangingPunct="1">
        <a:spcBef>
          <a:spcPct val="0"/>
        </a:spcBef>
        <a:spcAft>
          <a:spcPct val="0"/>
        </a:spcAft>
        <a:defRPr sz="4700">
          <a:solidFill>
            <a:schemeClr val="tx2"/>
          </a:solidFill>
          <a:latin typeface="Times" pitchFamily="18" charset="0"/>
        </a:defRPr>
      </a:lvl7pPr>
      <a:lvl8pPr marL="1371501" algn="ctr" defTabSz="958781" rtl="0" eaLnBrk="1" fontAlgn="base" hangingPunct="1">
        <a:spcBef>
          <a:spcPct val="0"/>
        </a:spcBef>
        <a:spcAft>
          <a:spcPct val="0"/>
        </a:spcAft>
        <a:defRPr sz="4700">
          <a:solidFill>
            <a:schemeClr val="tx2"/>
          </a:solidFill>
          <a:latin typeface="Times" pitchFamily="18" charset="0"/>
        </a:defRPr>
      </a:lvl8pPr>
      <a:lvl9pPr marL="1828669" algn="ctr" defTabSz="958781" rtl="0" eaLnBrk="1" fontAlgn="base" hangingPunct="1">
        <a:spcBef>
          <a:spcPct val="0"/>
        </a:spcBef>
        <a:spcAft>
          <a:spcPct val="0"/>
        </a:spcAft>
        <a:defRPr sz="4700">
          <a:solidFill>
            <a:schemeClr val="tx2"/>
          </a:solidFill>
          <a:latin typeface="Times" pitchFamily="18" charset="0"/>
        </a:defRPr>
      </a:lvl9pPr>
    </p:titleStyle>
    <p:bodyStyle>
      <a:lvl1pPr marL="360337" indent="-360337" algn="l" defTabSz="958781" rtl="0" eaLnBrk="1" fontAlgn="base" hangingPunct="1">
        <a:spcBef>
          <a:spcPct val="20000"/>
        </a:spcBef>
        <a:spcAft>
          <a:spcPct val="0"/>
        </a:spcAft>
        <a:buFont typeface="Arial" charset="0"/>
        <a:buChar char="•"/>
        <a:defRPr sz="1999">
          <a:solidFill>
            <a:srgbClr val="002855"/>
          </a:solidFill>
          <a:latin typeface="Arial" charset="0"/>
          <a:ea typeface="+mn-ea"/>
          <a:cs typeface="+mn-cs"/>
        </a:defRPr>
      </a:lvl1pPr>
      <a:lvl2pPr marL="777819" indent="-298429" algn="l" defTabSz="958781" rtl="0" eaLnBrk="1" fontAlgn="base" hangingPunct="1">
        <a:spcBef>
          <a:spcPct val="20000"/>
        </a:spcBef>
        <a:spcAft>
          <a:spcPct val="0"/>
        </a:spcAft>
        <a:buFont typeface="Arial" charset="0"/>
        <a:buChar char="–"/>
        <a:defRPr sz="1800">
          <a:solidFill>
            <a:srgbClr val="002855"/>
          </a:solidFill>
          <a:latin typeface="Arial" charset="0"/>
        </a:defRPr>
      </a:lvl2pPr>
      <a:lvl3pPr marL="1198477" indent="-239696" algn="l" defTabSz="958781" rtl="0" eaLnBrk="1" fontAlgn="base" hangingPunct="1">
        <a:spcBef>
          <a:spcPct val="20000"/>
        </a:spcBef>
        <a:spcAft>
          <a:spcPct val="0"/>
        </a:spcAft>
        <a:buSzPct val="90000"/>
        <a:buFont typeface="Wingdings" pitchFamily="2" charset="2"/>
        <a:buChar char="§"/>
        <a:defRPr sz="1600">
          <a:solidFill>
            <a:srgbClr val="002855"/>
          </a:solidFill>
          <a:latin typeface="Arial" charset="0"/>
        </a:defRPr>
      </a:lvl3pPr>
      <a:lvl4pPr marL="1674693" indent="-238108" algn="l" defTabSz="958781" rtl="0" eaLnBrk="1" fontAlgn="base" hangingPunct="1">
        <a:spcBef>
          <a:spcPct val="20000"/>
        </a:spcBef>
        <a:spcAft>
          <a:spcPct val="0"/>
        </a:spcAft>
        <a:buFont typeface="Arial" charset="0"/>
        <a:buChar char="–"/>
        <a:defRPr sz="1600">
          <a:solidFill>
            <a:srgbClr val="002855"/>
          </a:solidFill>
          <a:latin typeface="Arial" charset="0"/>
        </a:defRPr>
      </a:lvl4pPr>
      <a:lvl5pPr marL="2155670" indent="-241283" algn="l" defTabSz="958781" rtl="0" eaLnBrk="1" fontAlgn="base" hangingPunct="1">
        <a:spcBef>
          <a:spcPct val="20000"/>
        </a:spcBef>
        <a:spcAft>
          <a:spcPct val="0"/>
        </a:spcAft>
        <a:buSzPct val="90000"/>
        <a:buFont typeface="Wingdings" pitchFamily="2" charset="2"/>
        <a:buChar char="§"/>
        <a:defRPr sz="1600">
          <a:solidFill>
            <a:srgbClr val="002855"/>
          </a:solidFill>
          <a:latin typeface="Arial" charset="0"/>
        </a:defRPr>
      </a:lvl5pPr>
      <a:lvl6pPr marL="2612838" indent="-241283" algn="l" defTabSz="958781" rtl="0" eaLnBrk="1" fontAlgn="base" hangingPunct="1">
        <a:spcBef>
          <a:spcPct val="20000"/>
        </a:spcBef>
        <a:spcAft>
          <a:spcPct val="0"/>
        </a:spcAft>
        <a:buChar char="»"/>
        <a:defRPr sz="2100">
          <a:solidFill>
            <a:schemeClr val="tx1"/>
          </a:solidFill>
          <a:latin typeface="+mn-lt"/>
        </a:defRPr>
      </a:lvl6pPr>
      <a:lvl7pPr marL="3070005" indent="-241283" algn="l" defTabSz="958781" rtl="0" eaLnBrk="1" fontAlgn="base" hangingPunct="1">
        <a:spcBef>
          <a:spcPct val="20000"/>
        </a:spcBef>
        <a:spcAft>
          <a:spcPct val="0"/>
        </a:spcAft>
        <a:buChar char="»"/>
        <a:defRPr sz="2100">
          <a:solidFill>
            <a:schemeClr val="tx1"/>
          </a:solidFill>
          <a:latin typeface="+mn-lt"/>
        </a:defRPr>
      </a:lvl7pPr>
      <a:lvl8pPr marL="3527173" indent="-241283" algn="l" defTabSz="958781" rtl="0" eaLnBrk="1" fontAlgn="base" hangingPunct="1">
        <a:spcBef>
          <a:spcPct val="20000"/>
        </a:spcBef>
        <a:spcAft>
          <a:spcPct val="0"/>
        </a:spcAft>
        <a:buChar char="»"/>
        <a:defRPr sz="2100">
          <a:solidFill>
            <a:schemeClr val="tx1"/>
          </a:solidFill>
          <a:latin typeface="+mn-lt"/>
        </a:defRPr>
      </a:lvl8pPr>
      <a:lvl9pPr marL="3984340" indent="-241283" algn="l" defTabSz="958781" rtl="0" eaLnBrk="1" fontAlgn="base" hangingPunct="1">
        <a:spcBef>
          <a:spcPct val="20000"/>
        </a:spcBef>
        <a:spcAft>
          <a:spcPct val="0"/>
        </a:spcAft>
        <a:buChar char="»"/>
        <a:defRPr sz="2100">
          <a:solidFill>
            <a:schemeClr val="tx1"/>
          </a:solidFill>
          <a:latin typeface="+mn-lt"/>
        </a:defRPr>
      </a:lvl9pPr>
    </p:bodyStyle>
    <p:otherStyle>
      <a:defPPr>
        <a:defRPr lang="it-IT"/>
      </a:defPPr>
      <a:lvl1pPr marL="0" algn="l" defTabSz="914335" rtl="0" eaLnBrk="1" latinLnBrk="0" hangingPunct="1">
        <a:defRPr sz="1800" kern="1200">
          <a:solidFill>
            <a:schemeClr val="tx1"/>
          </a:solidFill>
          <a:latin typeface="+mn-lt"/>
          <a:ea typeface="+mn-ea"/>
          <a:cs typeface="+mn-cs"/>
        </a:defRPr>
      </a:lvl1pPr>
      <a:lvl2pPr marL="457167" algn="l" defTabSz="914335" rtl="0" eaLnBrk="1" latinLnBrk="0" hangingPunct="1">
        <a:defRPr sz="1800" kern="1200">
          <a:solidFill>
            <a:schemeClr val="tx1"/>
          </a:solidFill>
          <a:latin typeface="+mn-lt"/>
          <a:ea typeface="+mn-ea"/>
          <a:cs typeface="+mn-cs"/>
        </a:defRPr>
      </a:lvl2pPr>
      <a:lvl3pPr marL="914335" algn="l" defTabSz="914335" rtl="0" eaLnBrk="1" latinLnBrk="0" hangingPunct="1">
        <a:defRPr sz="1800" kern="1200">
          <a:solidFill>
            <a:schemeClr val="tx1"/>
          </a:solidFill>
          <a:latin typeface="+mn-lt"/>
          <a:ea typeface="+mn-ea"/>
          <a:cs typeface="+mn-cs"/>
        </a:defRPr>
      </a:lvl3pPr>
      <a:lvl4pPr marL="1371501" algn="l" defTabSz="914335" rtl="0" eaLnBrk="1" latinLnBrk="0" hangingPunct="1">
        <a:defRPr sz="1800" kern="1200">
          <a:solidFill>
            <a:schemeClr val="tx1"/>
          </a:solidFill>
          <a:latin typeface="+mn-lt"/>
          <a:ea typeface="+mn-ea"/>
          <a:cs typeface="+mn-cs"/>
        </a:defRPr>
      </a:lvl4pPr>
      <a:lvl5pPr marL="1828669" algn="l" defTabSz="914335" rtl="0" eaLnBrk="1" latinLnBrk="0" hangingPunct="1">
        <a:defRPr sz="1800" kern="1200">
          <a:solidFill>
            <a:schemeClr val="tx1"/>
          </a:solidFill>
          <a:latin typeface="+mn-lt"/>
          <a:ea typeface="+mn-ea"/>
          <a:cs typeface="+mn-cs"/>
        </a:defRPr>
      </a:lvl5pPr>
      <a:lvl6pPr marL="2285836" algn="l" defTabSz="914335" rtl="0" eaLnBrk="1" latinLnBrk="0" hangingPunct="1">
        <a:defRPr sz="1800" kern="1200">
          <a:solidFill>
            <a:schemeClr val="tx1"/>
          </a:solidFill>
          <a:latin typeface="+mn-lt"/>
          <a:ea typeface="+mn-ea"/>
          <a:cs typeface="+mn-cs"/>
        </a:defRPr>
      </a:lvl6pPr>
      <a:lvl7pPr marL="2743004" algn="l" defTabSz="914335" rtl="0" eaLnBrk="1" latinLnBrk="0" hangingPunct="1">
        <a:defRPr sz="1800" kern="1200">
          <a:solidFill>
            <a:schemeClr val="tx1"/>
          </a:solidFill>
          <a:latin typeface="+mn-lt"/>
          <a:ea typeface="+mn-ea"/>
          <a:cs typeface="+mn-cs"/>
        </a:defRPr>
      </a:lvl7pPr>
      <a:lvl8pPr marL="3200171" algn="l" defTabSz="914335" rtl="0" eaLnBrk="1" latinLnBrk="0" hangingPunct="1">
        <a:defRPr sz="1800" kern="1200">
          <a:solidFill>
            <a:schemeClr val="tx1"/>
          </a:solidFill>
          <a:latin typeface="+mn-lt"/>
          <a:ea typeface="+mn-ea"/>
          <a:cs typeface="+mn-cs"/>
        </a:defRPr>
      </a:lvl8pPr>
      <a:lvl9pPr marL="3657338" algn="l" defTabSz="914335"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6.jpe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8" Type="http://schemas.openxmlformats.org/officeDocument/2006/relationships/image" Target="../media/image12.tiff"/><Relationship Id="rId13" Type="http://schemas.openxmlformats.org/officeDocument/2006/relationships/image" Target="../media/image17.tiff"/><Relationship Id="rId3" Type="http://schemas.openxmlformats.org/officeDocument/2006/relationships/image" Target="../media/image7.png"/><Relationship Id="rId7" Type="http://schemas.openxmlformats.org/officeDocument/2006/relationships/image" Target="../media/image11.png"/><Relationship Id="rId12" Type="http://schemas.openxmlformats.org/officeDocument/2006/relationships/image" Target="../media/image16.tiff"/><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0.tiff"/><Relationship Id="rId11" Type="http://schemas.openxmlformats.org/officeDocument/2006/relationships/image" Target="../media/image15.tiff"/><Relationship Id="rId5" Type="http://schemas.openxmlformats.org/officeDocument/2006/relationships/image" Target="../media/image9.png"/><Relationship Id="rId10" Type="http://schemas.openxmlformats.org/officeDocument/2006/relationships/image" Target="../media/image14.tiff"/><Relationship Id="rId4" Type="http://schemas.openxmlformats.org/officeDocument/2006/relationships/image" Target="../media/image8.png"/><Relationship Id="rId9" Type="http://schemas.openxmlformats.org/officeDocument/2006/relationships/image" Target="../media/image13.tiff"/><Relationship Id="rId14" Type="http://schemas.openxmlformats.org/officeDocument/2006/relationships/image" Target="../media/image18.png"/></Relationships>
</file>

<file path=ppt/slides/_rels/slide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chart" Target="../charts/chart1.xml"/><Relationship Id="rId7" Type="http://schemas.openxmlformats.org/officeDocument/2006/relationships/chart" Target="../charts/chart5.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chart" Target="../charts/chart4.xml"/><Relationship Id="rId5" Type="http://schemas.openxmlformats.org/officeDocument/2006/relationships/chart" Target="../charts/chart3.xml"/><Relationship Id="rId10" Type="http://schemas.openxmlformats.org/officeDocument/2006/relationships/image" Target="../media/image9.png"/><Relationship Id="rId4" Type="http://schemas.openxmlformats.org/officeDocument/2006/relationships/chart" Target="../charts/chart2.xml"/><Relationship Id="rId9" Type="http://schemas.openxmlformats.org/officeDocument/2006/relationships/image" Target="../media/image8.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3"/>
          <p:cNvSpPr>
            <a:spLocks noGrp="1"/>
          </p:cNvSpPr>
          <p:nvPr>
            <p:ph type="body" sz="quarter" idx="4294967295"/>
          </p:nvPr>
        </p:nvSpPr>
        <p:spPr>
          <a:xfrm>
            <a:off x="612775" y="5590303"/>
            <a:ext cx="10872732" cy="432048"/>
          </a:xfrm>
          <a:prstGeom prst="rect">
            <a:avLst/>
          </a:prstGeom>
          <a:noFill/>
          <a:ln>
            <a:noFill/>
          </a:ln>
        </p:spPr>
        <p:txBody>
          <a:bodyPr spcFirstLastPara="1" wrap="square" lIns="90000" tIns="45700" rIns="91425" bIns="45700" anchor="t" anchorCtr="0">
            <a:noAutofit/>
          </a:bodyPr>
          <a:lstStyle/>
          <a:p>
            <a:pPr marL="0" indent="0" defTabSz="914400">
              <a:lnSpc>
                <a:spcPct val="90000"/>
              </a:lnSpc>
              <a:spcBef>
                <a:spcPts val="0"/>
              </a:spcBef>
              <a:spcAft>
                <a:spcPts val="0"/>
              </a:spcAft>
              <a:buClr>
                <a:srgbClr val="C21B17"/>
              </a:buClr>
              <a:buSzPts val="2400"/>
              <a:buNone/>
            </a:pPr>
            <a:r>
              <a:rPr lang="en-US" sz="1200" kern="1200" dirty="0">
                <a:solidFill>
                  <a:srgbClr val="C21B17"/>
                </a:solidFill>
                <a:latin typeface="Arial"/>
                <a:cs typeface="Arial"/>
              </a:rPr>
              <a:t>September 28, 2021</a:t>
            </a:r>
          </a:p>
        </p:txBody>
      </p:sp>
      <p:sp>
        <p:nvSpPr>
          <p:cNvPr id="3" name="AutoShape 2" descr="Sustainability Lab | SDA Bocconi School of Management"/>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4" name="AutoShape 4" descr="Sustainability Lab | SDA Bocconi School of Management"/>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13" name="Google Shape;70;p1">
            <a:extLst>
              <a:ext uri="{FF2B5EF4-FFF2-40B4-BE49-F238E27FC236}">
                <a16:creationId xmlns:a16="http://schemas.microsoft.com/office/drawing/2014/main" id="{727BC321-5FD9-8343-97ED-0B118D0F4219}"/>
              </a:ext>
            </a:extLst>
          </p:cNvPr>
          <p:cNvSpPr txBox="1"/>
          <p:nvPr/>
        </p:nvSpPr>
        <p:spPr>
          <a:xfrm>
            <a:off x="612775" y="2855785"/>
            <a:ext cx="9914345" cy="1126140"/>
          </a:xfrm>
          <a:prstGeom prst="rect">
            <a:avLst/>
          </a:prstGeom>
          <a:noFill/>
          <a:ln>
            <a:noFill/>
          </a:ln>
        </p:spPr>
        <p:txBody>
          <a:bodyPr spcFirstLastPara="1" wrap="square" lIns="90000" tIns="45700" rIns="91425" bIns="45700" anchor="t" anchorCtr="0">
            <a:noAutofit/>
          </a:bodyPr>
          <a:lstStyle/>
          <a:p>
            <a:pPr marL="0" marR="0" lvl="0" indent="0" algn="l" rtl="0">
              <a:lnSpc>
                <a:spcPct val="90000"/>
              </a:lnSpc>
              <a:spcBef>
                <a:spcPts val="0"/>
              </a:spcBef>
              <a:spcAft>
                <a:spcPts val="0"/>
              </a:spcAft>
              <a:buClr>
                <a:srgbClr val="C21B17"/>
              </a:buClr>
              <a:buSzPts val="2400"/>
              <a:buFont typeface="Arial"/>
              <a:buNone/>
            </a:pPr>
            <a:r>
              <a:rPr lang="en-GB" sz="3200" b="1" i="0" u="none" strike="noStrike" cap="none" dirty="0">
                <a:solidFill>
                  <a:srgbClr val="C21B17"/>
                </a:solidFill>
                <a:latin typeface="Arial"/>
                <a:ea typeface="Arial"/>
                <a:cs typeface="Arial"/>
                <a:sym typeface="Arial"/>
              </a:rPr>
              <a:t>Fostering Sustainability</a:t>
            </a:r>
            <a:endParaRPr sz="3200" dirty="0"/>
          </a:p>
          <a:p>
            <a:pPr marL="0" marR="0" lvl="0" indent="0" algn="l" rtl="0">
              <a:lnSpc>
                <a:spcPct val="90000"/>
              </a:lnSpc>
              <a:spcBef>
                <a:spcPts val="0"/>
              </a:spcBef>
              <a:spcAft>
                <a:spcPts val="0"/>
              </a:spcAft>
              <a:buClr>
                <a:srgbClr val="C21B17"/>
              </a:buClr>
              <a:buSzPts val="2400"/>
              <a:buFont typeface="Arial"/>
              <a:buNone/>
            </a:pPr>
            <a:r>
              <a:rPr lang="en-GB" sz="3200" b="1" dirty="0">
                <a:solidFill>
                  <a:srgbClr val="C21B17"/>
                </a:solidFill>
              </a:rPr>
              <a:t>i</a:t>
            </a:r>
            <a:r>
              <a:rPr lang="en-GB" sz="3200" b="1" i="0" u="none" strike="noStrike" cap="none" dirty="0">
                <a:solidFill>
                  <a:srgbClr val="C21B17"/>
                </a:solidFill>
                <a:latin typeface="Arial"/>
                <a:ea typeface="Arial"/>
                <a:cs typeface="Arial"/>
                <a:sym typeface="Arial"/>
              </a:rPr>
              <a:t>n Small and Medium-sized</a:t>
            </a:r>
            <a:br>
              <a:rPr lang="en-GB" sz="3200" b="1" i="0" u="none" strike="noStrike" cap="none" dirty="0">
                <a:solidFill>
                  <a:srgbClr val="C21B17"/>
                </a:solidFill>
                <a:latin typeface="Arial"/>
                <a:ea typeface="Arial"/>
                <a:cs typeface="Arial"/>
                <a:sym typeface="Arial"/>
              </a:rPr>
            </a:br>
            <a:r>
              <a:rPr lang="en-GB" sz="3200" b="1" i="0" u="none" strike="noStrike" cap="none" dirty="0">
                <a:solidFill>
                  <a:srgbClr val="C21B17"/>
                </a:solidFill>
                <a:latin typeface="Arial"/>
                <a:ea typeface="Arial"/>
                <a:cs typeface="Arial"/>
                <a:sym typeface="Arial"/>
              </a:rPr>
              <a:t>Enterprises</a:t>
            </a:r>
            <a:endParaRPr sz="3200" dirty="0"/>
          </a:p>
        </p:txBody>
      </p:sp>
      <p:sp>
        <p:nvSpPr>
          <p:cNvPr id="14" name="Google Shape;71;p1">
            <a:extLst>
              <a:ext uri="{FF2B5EF4-FFF2-40B4-BE49-F238E27FC236}">
                <a16:creationId xmlns:a16="http://schemas.microsoft.com/office/drawing/2014/main" id="{0043A21B-22B0-F64A-B653-50EC2775055F}"/>
              </a:ext>
            </a:extLst>
          </p:cNvPr>
          <p:cNvSpPr txBox="1"/>
          <p:nvPr/>
        </p:nvSpPr>
        <p:spPr>
          <a:xfrm>
            <a:off x="612775" y="4518051"/>
            <a:ext cx="4569873" cy="1126140"/>
          </a:xfrm>
          <a:prstGeom prst="rect">
            <a:avLst/>
          </a:prstGeom>
          <a:noFill/>
          <a:ln>
            <a:noFill/>
          </a:ln>
        </p:spPr>
        <p:txBody>
          <a:bodyPr spcFirstLastPara="1" wrap="square" lIns="90000" tIns="45700" rIns="91425" bIns="45700" anchor="t" anchorCtr="0">
            <a:noAutofit/>
          </a:bodyPr>
          <a:lstStyle/>
          <a:p>
            <a:pPr marL="0" marR="0" lvl="0" indent="0" algn="l" rtl="0">
              <a:lnSpc>
                <a:spcPct val="90000"/>
              </a:lnSpc>
              <a:spcBef>
                <a:spcPts val="0"/>
              </a:spcBef>
              <a:spcAft>
                <a:spcPts val="0"/>
              </a:spcAft>
              <a:buClr>
                <a:srgbClr val="C21B17"/>
              </a:buClr>
              <a:buSzPts val="2400"/>
              <a:buFont typeface="Arial"/>
              <a:buNone/>
            </a:pPr>
            <a:r>
              <a:rPr lang="en-GB" sz="2000" b="0" i="0" u="none" strike="noStrike" cap="none" dirty="0">
                <a:solidFill>
                  <a:srgbClr val="C21B17"/>
                </a:solidFill>
                <a:latin typeface="Arial"/>
                <a:ea typeface="Arial"/>
                <a:cs typeface="Arial"/>
                <a:sym typeface="Arial"/>
              </a:rPr>
              <a:t>Generali SME </a:t>
            </a:r>
            <a:r>
              <a:rPr lang="en-GB" sz="2000" b="0" i="0" u="none" strike="noStrike" cap="none" dirty="0" err="1">
                <a:solidFill>
                  <a:srgbClr val="C21B17"/>
                </a:solidFill>
                <a:latin typeface="Arial"/>
                <a:ea typeface="Arial"/>
                <a:cs typeface="Arial"/>
                <a:sym typeface="Arial"/>
              </a:rPr>
              <a:t>EnterPRIZE</a:t>
            </a:r>
            <a:br>
              <a:rPr lang="en-GB" sz="2000" b="0" i="0" u="none" strike="noStrike" cap="none" dirty="0">
                <a:solidFill>
                  <a:srgbClr val="C21B17"/>
                </a:solidFill>
                <a:latin typeface="Arial"/>
                <a:ea typeface="Arial"/>
                <a:cs typeface="Arial"/>
                <a:sym typeface="Arial"/>
              </a:rPr>
            </a:br>
            <a:r>
              <a:rPr lang="en-GB" sz="2000" b="0" i="0" u="none" strike="noStrike" cap="none" dirty="0">
                <a:solidFill>
                  <a:srgbClr val="C21B17"/>
                </a:solidFill>
                <a:latin typeface="Arial"/>
                <a:ea typeface="Arial"/>
                <a:cs typeface="Arial"/>
                <a:sym typeface="Arial"/>
              </a:rPr>
              <a:t>White Paper</a:t>
            </a:r>
            <a:endParaRPr sz="2000" dirty="0"/>
          </a:p>
        </p:txBody>
      </p:sp>
      <p:pic>
        <p:nvPicPr>
          <p:cNvPr id="15" name="Google Shape;72;p1">
            <a:extLst>
              <a:ext uri="{FF2B5EF4-FFF2-40B4-BE49-F238E27FC236}">
                <a16:creationId xmlns:a16="http://schemas.microsoft.com/office/drawing/2014/main" id="{4DA1E58F-1AD5-FF4B-9854-EA471297E06B}"/>
              </a:ext>
            </a:extLst>
          </p:cNvPr>
          <p:cNvPicPr preferRelativeResize="0"/>
          <p:nvPr/>
        </p:nvPicPr>
        <p:blipFill rotWithShape="1">
          <a:blip r:embed="rId3">
            <a:alphaModFix/>
          </a:blip>
          <a:srcRect/>
          <a:stretch/>
        </p:blipFill>
        <p:spPr>
          <a:xfrm>
            <a:off x="6574036" y="0"/>
            <a:ext cx="5617963" cy="5029200"/>
          </a:xfrm>
          <a:prstGeom prst="rect">
            <a:avLst/>
          </a:prstGeom>
          <a:noFill/>
          <a:ln>
            <a:noFill/>
          </a:ln>
        </p:spPr>
      </p:pic>
      <p:grpSp>
        <p:nvGrpSpPr>
          <p:cNvPr id="16" name="Google Shape;73;p1">
            <a:extLst>
              <a:ext uri="{FF2B5EF4-FFF2-40B4-BE49-F238E27FC236}">
                <a16:creationId xmlns:a16="http://schemas.microsoft.com/office/drawing/2014/main" id="{11200C42-7189-084A-AF74-A64F3CC2335E}"/>
              </a:ext>
            </a:extLst>
          </p:cNvPr>
          <p:cNvGrpSpPr/>
          <p:nvPr/>
        </p:nvGrpSpPr>
        <p:grpSpPr>
          <a:xfrm>
            <a:off x="750993" y="1605840"/>
            <a:ext cx="2580857" cy="517776"/>
            <a:chOff x="494307" y="8565157"/>
            <a:chExt cx="2580857" cy="517776"/>
          </a:xfrm>
        </p:grpSpPr>
        <p:pic>
          <p:nvPicPr>
            <p:cNvPr id="18" name="Google Shape;75;p1">
              <a:extLst>
                <a:ext uri="{FF2B5EF4-FFF2-40B4-BE49-F238E27FC236}">
                  <a16:creationId xmlns:a16="http://schemas.microsoft.com/office/drawing/2014/main" id="{727F928F-7D7D-4142-B681-9723248323B0}"/>
                </a:ext>
              </a:extLst>
            </p:cNvPr>
            <p:cNvPicPr preferRelativeResize="0"/>
            <p:nvPr/>
          </p:nvPicPr>
          <p:blipFill rotWithShape="1">
            <a:blip r:embed="rId4">
              <a:alphaModFix/>
            </a:blip>
            <a:srcRect/>
            <a:stretch/>
          </p:blipFill>
          <p:spPr>
            <a:xfrm>
              <a:off x="494307" y="8565157"/>
              <a:ext cx="1401624" cy="517765"/>
            </a:xfrm>
            <a:prstGeom prst="rect">
              <a:avLst/>
            </a:prstGeom>
            <a:noFill/>
            <a:ln>
              <a:noFill/>
            </a:ln>
          </p:spPr>
        </p:pic>
        <p:sp>
          <p:nvSpPr>
            <p:cNvPr id="19" name="Google Shape;76;p1">
              <a:extLst>
                <a:ext uri="{FF2B5EF4-FFF2-40B4-BE49-F238E27FC236}">
                  <a16:creationId xmlns:a16="http://schemas.microsoft.com/office/drawing/2014/main" id="{C863476A-0B6C-B644-BEFD-8BD84FB9C706}"/>
                </a:ext>
              </a:extLst>
            </p:cNvPr>
            <p:cNvSpPr txBox="1"/>
            <p:nvPr/>
          </p:nvSpPr>
          <p:spPr>
            <a:xfrm>
              <a:off x="2232085" y="8574302"/>
              <a:ext cx="843079" cy="307777"/>
            </a:xfrm>
            <a:prstGeom prst="rect">
              <a:avLst/>
            </a:prstGeom>
            <a:noFill/>
            <a:ln>
              <a:noFill/>
            </a:ln>
          </p:spPr>
          <p:txBody>
            <a:bodyPr spcFirstLastPara="1" wrap="square" lIns="0" tIns="0" rIns="0" bIns="0" anchor="t" anchorCtr="0">
              <a:spAutoFit/>
            </a:bodyPr>
            <a:lstStyle/>
            <a:p>
              <a:pPr marL="0" marR="0" lvl="0" indent="0" algn="r" rtl="0">
                <a:spcBef>
                  <a:spcPts val="0"/>
                </a:spcBef>
                <a:spcAft>
                  <a:spcPts val="0"/>
                </a:spcAft>
                <a:buNone/>
              </a:pPr>
              <a:r>
                <a:rPr lang="en-GB" sz="1000" b="0" i="0" u="none" strike="noStrike" cap="none">
                  <a:solidFill>
                    <a:srgbClr val="6F7072"/>
                  </a:solidFill>
                  <a:latin typeface="Arial"/>
                  <a:ea typeface="Arial"/>
                  <a:cs typeface="Arial"/>
                  <a:sym typeface="Arial"/>
                </a:rPr>
                <a:t>powered</a:t>
              </a:r>
              <a:endParaRPr/>
            </a:p>
            <a:p>
              <a:pPr marL="0" marR="0" lvl="0" indent="0" algn="r" rtl="0">
                <a:spcBef>
                  <a:spcPts val="0"/>
                </a:spcBef>
                <a:spcAft>
                  <a:spcPts val="0"/>
                </a:spcAft>
                <a:buNone/>
              </a:pPr>
              <a:r>
                <a:rPr lang="en-GB" sz="1000" b="0" i="0" u="none" strike="noStrike" cap="none">
                  <a:solidFill>
                    <a:srgbClr val="6F7072"/>
                  </a:solidFill>
                  <a:latin typeface="Arial"/>
                  <a:ea typeface="Arial"/>
                  <a:cs typeface="Arial"/>
                  <a:sym typeface="Arial"/>
                </a:rPr>
                <a:t>by</a:t>
              </a:r>
              <a:endParaRPr/>
            </a:p>
          </p:txBody>
        </p:sp>
        <p:cxnSp>
          <p:nvCxnSpPr>
            <p:cNvPr id="20" name="Google Shape;77;p1">
              <a:extLst>
                <a:ext uri="{FF2B5EF4-FFF2-40B4-BE49-F238E27FC236}">
                  <a16:creationId xmlns:a16="http://schemas.microsoft.com/office/drawing/2014/main" id="{AAA99539-221B-C144-A506-6762DE493A47}"/>
                </a:ext>
              </a:extLst>
            </p:cNvPr>
            <p:cNvCxnSpPr/>
            <p:nvPr/>
          </p:nvCxnSpPr>
          <p:spPr>
            <a:xfrm>
              <a:off x="2232085" y="8565157"/>
              <a:ext cx="0" cy="517776"/>
            </a:xfrm>
            <a:prstGeom prst="straightConnector1">
              <a:avLst/>
            </a:prstGeom>
            <a:noFill/>
            <a:ln w="9525" cap="flat" cmpd="sng">
              <a:solidFill>
                <a:srgbClr val="6F7072"/>
              </a:solidFill>
              <a:prstDash val="solid"/>
              <a:miter lim="800000"/>
              <a:headEnd type="none" w="sm" len="sm"/>
              <a:tailEnd type="none" w="sm" len="sm"/>
            </a:ln>
          </p:spPr>
        </p:cxnSp>
      </p:grpSp>
      <p:pic>
        <p:nvPicPr>
          <p:cNvPr id="5" name="Picture 4" descr="A picture containing text, clipart&#10;&#10;Description automatically generated">
            <a:extLst>
              <a:ext uri="{FF2B5EF4-FFF2-40B4-BE49-F238E27FC236}">
                <a16:creationId xmlns:a16="http://schemas.microsoft.com/office/drawing/2014/main" id="{7448948B-8462-4B86-8095-90D5BE8DCB08}"/>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544005" y="1548892"/>
            <a:ext cx="2655219" cy="488106"/>
          </a:xfrm>
          <a:prstGeom prst="rect">
            <a:avLst/>
          </a:prstGeom>
        </p:spPr>
      </p:pic>
    </p:spTree>
    <p:extLst>
      <p:ext uri="{BB962C8B-B14F-4D97-AF65-F5344CB8AC3E}">
        <p14:creationId xmlns:p14="http://schemas.microsoft.com/office/powerpoint/2010/main" val="1636829112"/>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testo 4">
            <a:extLst>
              <a:ext uri="{FF2B5EF4-FFF2-40B4-BE49-F238E27FC236}">
                <a16:creationId xmlns:a16="http://schemas.microsoft.com/office/drawing/2014/main" id="{FC79C907-414A-AB4D-A3CE-C98101428CAA}"/>
              </a:ext>
            </a:extLst>
          </p:cNvPr>
          <p:cNvSpPr>
            <a:spLocks noGrp="1"/>
          </p:cNvSpPr>
          <p:nvPr>
            <p:ph type="body" sz="quarter" idx="10"/>
          </p:nvPr>
        </p:nvSpPr>
        <p:spPr>
          <a:xfrm>
            <a:off x="757238" y="504897"/>
            <a:ext cx="11004550" cy="472801"/>
          </a:xfrm>
        </p:spPr>
        <p:txBody>
          <a:bodyPr/>
          <a:lstStyle/>
          <a:p>
            <a:r>
              <a:rPr lang="en-GB" dirty="0"/>
              <a:t>Why foster SMEs’ just sustainable transition?</a:t>
            </a:r>
            <a:endParaRPr lang="it-IT" dirty="0"/>
          </a:p>
        </p:txBody>
      </p:sp>
      <p:sp>
        <p:nvSpPr>
          <p:cNvPr id="47" name="TextBox 60">
            <a:extLst>
              <a:ext uri="{FF2B5EF4-FFF2-40B4-BE49-F238E27FC236}">
                <a16:creationId xmlns:a16="http://schemas.microsoft.com/office/drawing/2014/main" id="{82EE8677-CC79-644E-972B-C1CA6E6874EF}"/>
              </a:ext>
            </a:extLst>
          </p:cNvPr>
          <p:cNvSpPr txBox="1"/>
          <p:nvPr/>
        </p:nvSpPr>
        <p:spPr>
          <a:xfrm>
            <a:off x="537549" y="1185807"/>
            <a:ext cx="5356333" cy="461665"/>
          </a:xfrm>
          <a:prstGeom prst="rect">
            <a:avLst/>
          </a:prstGeom>
          <a:noFill/>
        </p:spPr>
        <p:txBody>
          <a:bodyPr wrap="square" rtlCol="0">
            <a:spAutoFit/>
          </a:bodyPr>
          <a:lstStyle/>
          <a:p>
            <a:pPr algn="ctr"/>
            <a:r>
              <a:rPr lang="en-GB" sz="1200" b="1" dirty="0">
                <a:solidFill>
                  <a:srgbClr val="C21B17"/>
                </a:solidFill>
              </a:rPr>
              <a:t>SMEs are crucial in the EU Sustainable Agenda </a:t>
            </a:r>
          </a:p>
          <a:p>
            <a:pPr algn="ctr"/>
            <a:r>
              <a:rPr lang="en-GB" sz="1200" b="1" dirty="0">
                <a:solidFill>
                  <a:srgbClr val="C21B17"/>
                </a:solidFill>
              </a:rPr>
              <a:t>and Sustainability is a strategic factor for SMEs</a:t>
            </a:r>
          </a:p>
        </p:txBody>
      </p:sp>
      <p:cxnSp>
        <p:nvCxnSpPr>
          <p:cNvPr id="48" name="Connettore 1 47">
            <a:extLst>
              <a:ext uri="{FF2B5EF4-FFF2-40B4-BE49-F238E27FC236}">
                <a16:creationId xmlns:a16="http://schemas.microsoft.com/office/drawing/2014/main" id="{70279BAD-E054-C84C-A574-E6BB7433B269}"/>
              </a:ext>
            </a:extLst>
          </p:cNvPr>
          <p:cNvCxnSpPr>
            <a:cxnSpLocks/>
          </p:cNvCxnSpPr>
          <p:nvPr/>
        </p:nvCxnSpPr>
        <p:spPr bwMode="auto">
          <a:xfrm>
            <a:off x="537550" y="1698011"/>
            <a:ext cx="5356333" cy="0"/>
          </a:xfrm>
          <a:prstGeom prst="line">
            <a:avLst/>
          </a:prstGeom>
          <a:ln>
            <a:solidFill>
              <a:srgbClr val="C21B17"/>
            </a:solidFill>
            <a:prstDash val="soli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44" name="TextBox 60">
            <a:extLst>
              <a:ext uri="{FF2B5EF4-FFF2-40B4-BE49-F238E27FC236}">
                <a16:creationId xmlns:a16="http://schemas.microsoft.com/office/drawing/2014/main" id="{4B282AE9-E9C4-2A4A-8754-435B7880002B}"/>
              </a:ext>
            </a:extLst>
          </p:cNvPr>
          <p:cNvSpPr txBox="1"/>
          <p:nvPr/>
        </p:nvSpPr>
        <p:spPr>
          <a:xfrm>
            <a:off x="6298117" y="1370473"/>
            <a:ext cx="5356334" cy="276999"/>
          </a:xfrm>
          <a:prstGeom prst="rect">
            <a:avLst/>
          </a:prstGeom>
          <a:noFill/>
        </p:spPr>
        <p:txBody>
          <a:bodyPr wrap="square" rtlCol="0">
            <a:spAutoFit/>
          </a:bodyPr>
          <a:lstStyle/>
          <a:p>
            <a:pPr algn="ctr"/>
            <a:r>
              <a:rPr lang="en-GB" sz="1200" b="1" dirty="0">
                <a:solidFill>
                  <a:srgbClr val="C21B17"/>
                </a:solidFill>
              </a:rPr>
              <a:t>Objectives of the SME </a:t>
            </a:r>
            <a:r>
              <a:rPr lang="en-GB" sz="1200" b="1" dirty="0" err="1">
                <a:solidFill>
                  <a:srgbClr val="C21B17"/>
                </a:solidFill>
              </a:rPr>
              <a:t>EnterPRIZE</a:t>
            </a:r>
            <a:r>
              <a:rPr lang="en-GB" sz="1200" b="1" dirty="0">
                <a:solidFill>
                  <a:srgbClr val="C21B17"/>
                </a:solidFill>
              </a:rPr>
              <a:t> White Paper and methodology</a:t>
            </a:r>
          </a:p>
        </p:txBody>
      </p:sp>
      <p:cxnSp>
        <p:nvCxnSpPr>
          <p:cNvPr id="49" name="Connettore 1 48">
            <a:extLst>
              <a:ext uri="{FF2B5EF4-FFF2-40B4-BE49-F238E27FC236}">
                <a16:creationId xmlns:a16="http://schemas.microsoft.com/office/drawing/2014/main" id="{7AF89EBE-6896-8A4C-889F-E47B5F43429E}"/>
              </a:ext>
            </a:extLst>
          </p:cNvPr>
          <p:cNvCxnSpPr>
            <a:cxnSpLocks/>
          </p:cNvCxnSpPr>
          <p:nvPr/>
        </p:nvCxnSpPr>
        <p:spPr bwMode="auto">
          <a:xfrm>
            <a:off x="6298117" y="1698011"/>
            <a:ext cx="5356333" cy="0"/>
          </a:xfrm>
          <a:prstGeom prst="line">
            <a:avLst/>
          </a:prstGeom>
          <a:ln>
            <a:solidFill>
              <a:srgbClr val="C21B17"/>
            </a:solidFill>
            <a:prstDash val="soli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50" name="Rettangolo 49">
            <a:extLst>
              <a:ext uri="{FF2B5EF4-FFF2-40B4-BE49-F238E27FC236}">
                <a16:creationId xmlns:a16="http://schemas.microsoft.com/office/drawing/2014/main" id="{FBB8F25D-69CD-4F42-9F74-70791B9B7710}"/>
              </a:ext>
            </a:extLst>
          </p:cNvPr>
          <p:cNvSpPr/>
          <p:nvPr/>
        </p:nvSpPr>
        <p:spPr>
          <a:xfrm>
            <a:off x="1132135" y="1855582"/>
            <a:ext cx="4779297" cy="3933303"/>
          </a:xfrm>
          <a:prstGeom prst="rect">
            <a:avLst/>
          </a:prstGeom>
          <a:noFill/>
        </p:spPr>
        <p:txBody>
          <a:bodyPr vert="horz" wrap="square" lIns="72000" tIns="72000" rIns="72000" bIns="72000" rtlCol="0" anchor="t" anchorCtr="0">
            <a:spAutoFit/>
          </a:bodyPr>
          <a:lstStyle/>
          <a:p>
            <a:pPr>
              <a:lnSpc>
                <a:spcPct val="110000"/>
              </a:lnSpc>
            </a:pPr>
            <a:r>
              <a:rPr lang="en-GB" sz="1000" b="1" dirty="0">
                <a:solidFill>
                  <a:srgbClr val="C21B17"/>
                </a:solidFill>
              </a:rPr>
              <a:t>Involving SMEs is paramount to ensure the success of the European Sustainable transition</a:t>
            </a:r>
            <a:br>
              <a:rPr lang="en-GB" sz="1000" b="1" dirty="0">
                <a:solidFill>
                  <a:srgbClr val="6F7072"/>
                </a:solidFill>
              </a:rPr>
            </a:br>
            <a:r>
              <a:rPr lang="en-GB" sz="1000" dirty="0">
                <a:solidFill>
                  <a:srgbClr val="6F7072"/>
                </a:solidFill>
              </a:rPr>
              <a:t>SMEs are a pillar of the European economy and play a central role in community dynamics. They are key players in European and global value chains, which makes them essential in the sustainable transition</a:t>
            </a:r>
          </a:p>
          <a:p>
            <a:pPr>
              <a:lnSpc>
                <a:spcPct val="110000"/>
              </a:lnSpc>
            </a:pPr>
            <a:endParaRPr lang="en-GB" sz="1000" dirty="0">
              <a:solidFill>
                <a:srgbClr val="6F7072"/>
              </a:solidFill>
            </a:endParaRPr>
          </a:p>
          <a:p>
            <a:pPr>
              <a:lnSpc>
                <a:spcPct val="110000"/>
              </a:lnSpc>
            </a:pPr>
            <a:endParaRPr lang="en-GB" sz="1000" dirty="0">
              <a:solidFill>
                <a:srgbClr val="6F7072"/>
              </a:solidFill>
            </a:endParaRPr>
          </a:p>
          <a:p>
            <a:pPr>
              <a:lnSpc>
                <a:spcPct val="110000"/>
              </a:lnSpc>
            </a:pPr>
            <a:endParaRPr lang="en-GB" sz="1000" dirty="0">
              <a:solidFill>
                <a:srgbClr val="6F7072"/>
              </a:solidFill>
            </a:endParaRPr>
          </a:p>
          <a:p>
            <a:pPr>
              <a:lnSpc>
                <a:spcPct val="110000"/>
              </a:lnSpc>
            </a:pPr>
            <a:endParaRPr lang="en-GB" sz="1000" dirty="0">
              <a:solidFill>
                <a:srgbClr val="6F7072"/>
              </a:solidFill>
            </a:endParaRPr>
          </a:p>
          <a:p>
            <a:pPr>
              <a:lnSpc>
                <a:spcPct val="110000"/>
              </a:lnSpc>
            </a:pPr>
            <a:endParaRPr lang="en-GB" sz="1000" dirty="0">
              <a:solidFill>
                <a:srgbClr val="6F7072"/>
              </a:solidFill>
            </a:endParaRPr>
          </a:p>
          <a:p>
            <a:pPr>
              <a:lnSpc>
                <a:spcPct val="110000"/>
              </a:lnSpc>
            </a:pPr>
            <a:endParaRPr lang="en-GB" sz="1000" dirty="0">
              <a:solidFill>
                <a:srgbClr val="6F7072"/>
              </a:solidFill>
            </a:endParaRPr>
          </a:p>
          <a:p>
            <a:pPr>
              <a:lnSpc>
                <a:spcPct val="110000"/>
              </a:lnSpc>
              <a:spcAft>
                <a:spcPts val="300"/>
              </a:spcAft>
            </a:pPr>
            <a:endParaRPr lang="en-GB" sz="1000" b="1" dirty="0">
              <a:solidFill>
                <a:srgbClr val="C21B17"/>
              </a:solidFill>
            </a:endParaRPr>
          </a:p>
          <a:p>
            <a:pPr>
              <a:lnSpc>
                <a:spcPct val="110000"/>
              </a:lnSpc>
              <a:spcAft>
                <a:spcPts val="300"/>
              </a:spcAft>
            </a:pPr>
            <a:r>
              <a:rPr lang="en-GB" sz="1000" b="1" dirty="0">
                <a:solidFill>
                  <a:srgbClr val="C21B17"/>
                </a:solidFill>
              </a:rPr>
              <a:t>Sustainability is a strategic factor for SMEs </a:t>
            </a:r>
            <a:br>
              <a:rPr lang="en-GB" sz="1000" b="1" dirty="0">
                <a:solidFill>
                  <a:srgbClr val="6F7072"/>
                </a:solidFill>
              </a:rPr>
            </a:br>
            <a:r>
              <a:rPr lang="en-GB" sz="1000" dirty="0">
                <a:solidFill>
                  <a:srgbClr val="6F7072"/>
                </a:solidFill>
              </a:rPr>
              <a:t>For SMEs, being involved in the sustainability agenda is paramount to obtain or maintain access to key resources and opportunities, such as the access to certified supply chains and global markets, funding for the sustainable transition, better financial conditions, competences, talents, and partnerships</a:t>
            </a:r>
          </a:p>
          <a:p>
            <a:pPr>
              <a:lnSpc>
                <a:spcPct val="110000"/>
              </a:lnSpc>
            </a:pPr>
            <a:endParaRPr lang="en-GB" sz="1000" dirty="0">
              <a:solidFill>
                <a:srgbClr val="6F7072"/>
              </a:solidFill>
            </a:endParaRPr>
          </a:p>
          <a:p>
            <a:pPr>
              <a:lnSpc>
                <a:spcPct val="110000"/>
              </a:lnSpc>
              <a:spcAft>
                <a:spcPts val="300"/>
              </a:spcAft>
            </a:pPr>
            <a:r>
              <a:rPr lang="en-GB" sz="1000" b="1" dirty="0">
                <a:solidFill>
                  <a:srgbClr val="C21B17"/>
                </a:solidFill>
              </a:rPr>
              <a:t>Covid-19 pandemic accelerated sustainability dynamics</a:t>
            </a:r>
            <a:br>
              <a:rPr lang="en-GB" sz="1000" b="1" dirty="0">
                <a:solidFill>
                  <a:srgbClr val="6F7072"/>
                </a:solidFill>
              </a:rPr>
            </a:br>
            <a:r>
              <a:rPr lang="en-GB" sz="1000" dirty="0">
                <a:solidFill>
                  <a:srgbClr val="6F7072"/>
                </a:solidFill>
              </a:rPr>
              <a:t>Covid-19 significantly affected European SMEs. Nevertheless, recent surveys confirm that the pandemic is also acting as an accelerator towards sustainability dynamics, driving an higher SMEs’ activation on social and environmental issues</a:t>
            </a:r>
          </a:p>
        </p:txBody>
      </p:sp>
      <p:pic>
        <p:nvPicPr>
          <p:cNvPr id="76" name="Google Shape;171;p10">
            <a:extLst>
              <a:ext uri="{FF2B5EF4-FFF2-40B4-BE49-F238E27FC236}">
                <a16:creationId xmlns:a16="http://schemas.microsoft.com/office/drawing/2014/main" id="{C0B2636A-6B64-9F4B-87EC-26AD8FEB8725}"/>
              </a:ext>
            </a:extLst>
          </p:cNvPr>
          <p:cNvPicPr preferRelativeResize="0"/>
          <p:nvPr/>
        </p:nvPicPr>
        <p:blipFill rotWithShape="1">
          <a:blip r:embed="rId3">
            <a:alphaModFix/>
          </a:blip>
          <a:srcRect/>
          <a:stretch/>
        </p:blipFill>
        <p:spPr>
          <a:xfrm>
            <a:off x="463231" y="1805024"/>
            <a:ext cx="588013" cy="588013"/>
          </a:xfrm>
          <a:prstGeom prst="rect">
            <a:avLst/>
          </a:prstGeom>
          <a:noFill/>
          <a:ln>
            <a:noFill/>
          </a:ln>
        </p:spPr>
      </p:pic>
      <p:pic>
        <p:nvPicPr>
          <p:cNvPr id="77" name="Google Shape;172;p10">
            <a:extLst>
              <a:ext uri="{FF2B5EF4-FFF2-40B4-BE49-F238E27FC236}">
                <a16:creationId xmlns:a16="http://schemas.microsoft.com/office/drawing/2014/main" id="{04FFCE8E-E4E2-8745-90D5-4F422DFE7E66}"/>
              </a:ext>
            </a:extLst>
          </p:cNvPr>
          <p:cNvPicPr preferRelativeResize="0"/>
          <p:nvPr/>
        </p:nvPicPr>
        <p:blipFill rotWithShape="1">
          <a:blip r:embed="rId4">
            <a:alphaModFix/>
          </a:blip>
          <a:srcRect/>
          <a:stretch/>
        </p:blipFill>
        <p:spPr>
          <a:xfrm>
            <a:off x="463231" y="3798173"/>
            <a:ext cx="588013" cy="588013"/>
          </a:xfrm>
          <a:prstGeom prst="rect">
            <a:avLst/>
          </a:prstGeom>
          <a:noFill/>
          <a:ln>
            <a:noFill/>
          </a:ln>
        </p:spPr>
      </p:pic>
      <p:pic>
        <p:nvPicPr>
          <p:cNvPr id="78" name="Google Shape;174;p10">
            <a:extLst>
              <a:ext uri="{FF2B5EF4-FFF2-40B4-BE49-F238E27FC236}">
                <a16:creationId xmlns:a16="http://schemas.microsoft.com/office/drawing/2014/main" id="{F51CF022-23AD-2F47-8F31-7C49D9148B26}"/>
              </a:ext>
            </a:extLst>
          </p:cNvPr>
          <p:cNvPicPr preferRelativeResize="0"/>
          <p:nvPr/>
        </p:nvPicPr>
        <p:blipFill rotWithShape="1">
          <a:blip r:embed="rId5">
            <a:alphaModFix/>
          </a:blip>
          <a:srcRect/>
          <a:stretch/>
        </p:blipFill>
        <p:spPr>
          <a:xfrm>
            <a:off x="463231" y="4880582"/>
            <a:ext cx="588013" cy="588013"/>
          </a:xfrm>
          <a:prstGeom prst="rect">
            <a:avLst/>
          </a:prstGeom>
          <a:noFill/>
          <a:ln>
            <a:noFill/>
          </a:ln>
        </p:spPr>
      </p:pic>
      <p:sp>
        <p:nvSpPr>
          <p:cNvPr id="79" name="Rettangolo 78">
            <a:extLst>
              <a:ext uri="{FF2B5EF4-FFF2-40B4-BE49-F238E27FC236}">
                <a16:creationId xmlns:a16="http://schemas.microsoft.com/office/drawing/2014/main" id="{0A2E7D27-584C-EC4C-9C70-FDCD497B8330}"/>
              </a:ext>
            </a:extLst>
          </p:cNvPr>
          <p:cNvSpPr/>
          <p:nvPr/>
        </p:nvSpPr>
        <p:spPr>
          <a:xfrm>
            <a:off x="6629400" y="1855582"/>
            <a:ext cx="5210260" cy="607071"/>
          </a:xfrm>
          <a:prstGeom prst="rect">
            <a:avLst/>
          </a:prstGeom>
          <a:noFill/>
        </p:spPr>
        <p:txBody>
          <a:bodyPr vert="horz" wrap="square" lIns="72000" tIns="72000" rIns="72000" bIns="72000" rtlCol="0" anchor="t" anchorCtr="0">
            <a:spAutoFit/>
          </a:bodyPr>
          <a:lstStyle/>
          <a:p>
            <a:r>
              <a:rPr lang="en-GB" sz="1000" dirty="0">
                <a:solidFill>
                  <a:srgbClr val="6F7072"/>
                </a:solidFill>
              </a:rPr>
              <a:t>The White Paper is aimed to analyse European SMEs’ approach to sustainability, identifying the barriers preventing their activation, while mapping the drivers and </a:t>
            </a:r>
          </a:p>
          <a:p>
            <a:r>
              <a:rPr lang="en-GB" sz="1000" dirty="0">
                <a:solidFill>
                  <a:srgbClr val="6F7072"/>
                </a:solidFill>
              </a:rPr>
              <a:t>tools to foster SMEs’ just sustainable transition</a:t>
            </a:r>
          </a:p>
        </p:txBody>
      </p:sp>
      <p:sp>
        <p:nvSpPr>
          <p:cNvPr id="13" name="Rettangolo con angoli arrotondati 12">
            <a:extLst>
              <a:ext uri="{FF2B5EF4-FFF2-40B4-BE49-F238E27FC236}">
                <a16:creationId xmlns:a16="http://schemas.microsoft.com/office/drawing/2014/main" id="{07A9CED2-7123-5F4C-87EC-60B5E8077178}"/>
              </a:ext>
            </a:extLst>
          </p:cNvPr>
          <p:cNvSpPr/>
          <p:nvPr/>
        </p:nvSpPr>
        <p:spPr bwMode="auto">
          <a:xfrm>
            <a:off x="6629400" y="2684537"/>
            <a:ext cx="1397000" cy="777643"/>
          </a:xfrm>
          <a:prstGeom prst="roundRect">
            <a:avLst>
              <a:gd name="adj" fmla="val 0"/>
            </a:avLst>
          </a:prstGeom>
          <a:solidFill>
            <a:schemeClr val="bg1"/>
          </a:solidFill>
          <a:ln w="6350" algn="ctr">
            <a:solidFill>
              <a:srgbClr val="C21B17"/>
            </a:solidFill>
            <a:round/>
            <a:headEnd/>
            <a:tailEnd/>
          </a:ln>
          <a:effectLst>
            <a:outerShdw blurRad="50800" dist="38100" dir="2700000" algn="tl" rotWithShape="0">
              <a:srgbClr val="C21B17">
                <a:alpha val="20000"/>
              </a:srgbClr>
            </a:outerShdw>
          </a:effectLst>
        </p:spPr>
        <p:txBody>
          <a:bodyPr lIns="36000" tIns="36000" rIns="36000" bIns="36000" rtlCol="0" anchor="ctr">
            <a:normAutofit/>
          </a:bodyPr>
          <a:lstStyle/>
          <a:p>
            <a:pPr lvl="0" algn="ctr" defTabSz="895350" fontAlgn="base">
              <a:spcBef>
                <a:spcPct val="0"/>
              </a:spcBef>
              <a:spcAft>
                <a:spcPct val="0"/>
              </a:spcAft>
              <a:buClr>
                <a:srgbClr val="002960"/>
              </a:buClr>
              <a:buSzPct val="100000"/>
              <a:defRPr/>
            </a:pPr>
            <a:r>
              <a:rPr lang="en-US" sz="1100" b="1" kern="0" dirty="0">
                <a:solidFill>
                  <a:srgbClr val="C21B17"/>
                </a:solidFill>
              </a:rPr>
              <a:t>Scientific </a:t>
            </a:r>
          </a:p>
          <a:p>
            <a:pPr lvl="0" algn="ctr" defTabSz="895350" fontAlgn="base">
              <a:spcBef>
                <a:spcPct val="0"/>
              </a:spcBef>
              <a:spcAft>
                <a:spcPct val="0"/>
              </a:spcAft>
              <a:buClr>
                <a:srgbClr val="002960"/>
              </a:buClr>
              <a:buSzPct val="100000"/>
              <a:defRPr/>
            </a:pPr>
            <a:r>
              <a:rPr lang="en-US" sz="1100" b="1" kern="0" dirty="0">
                <a:solidFill>
                  <a:srgbClr val="C21B17"/>
                </a:solidFill>
              </a:rPr>
              <a:t>literature review</a:t>
            </a:r>
          </a:p>
        </p:txBody>
      </p:sp>
      <p:sp>
        <p:nvSpPr>
          <p:cNvPr id="80" name="Rettangolo con angoli arrotondati 79">
            <a:extLst>
              <a:ext uri="{FF2B5EF4-FFF2-40B4-BE49-F238E27FC236}">
                <a16:creationId xmlns:a16="http://schemas.microsoft.com/office/drawing/2014/main" id="{F31D1ACA-3024-FD4B-AA7E-AF15C72D2DBC}"/>
              </a:ext>
            </a:extLst>
          </p:cNvPr>
          <p:cNvSpPr/>
          <p:nvPr/>
        </p:nvSpPr>
        <p:spPr bwMode="auto">
          <a:xfrm>
            <a:off x="8293100" y="2684537"/>
            <a:ext cx="1397000" cy="777643"/>
          </a:xfrm>
          <a:prstGeom prst="roundRect">
            <a:avLst>
              <a:gd name="adj" fmla="val 0"/>
            </a:avLst>
          </a:prstGeom>
          <a:solidFill>
            <a:schemeClr val="bg1"/>
          </a:solidFill>
          <a:ln w="6350" algn="ctr">
            <a:solidFill>
              <a:srgbClr val="C21B17"/>
            </a:solidFill>
            <a:round/>
            <a:headEnd/>
            <a:tailEnd/>
          </a:ln>
          <a:effectLst>
            <a:outerShdw blurRad="50800" dist="38100" dir="2700000" algn="tl" rotWithShape="0">
              <a:srgbClr val="C21B17">
                <a:alpha val="20000"/>
              </a:srgbClr>
            </a:outerShdw>
          </a:effectLst>
        </p:spPr>
        <p:txBody>
          <a:bodyPr lIns="36000" tIns="36000" rIns="36000" bIns="36000" rtlCol="0" anchor="ctr">
            <a:normAutofit/>
          </a:bodyPr>
          <a:lstStyle/>
          <a:p>
            <a:pPr algn="ctr" defTabSz="895350" fontAlgn="base">
              <a:spcBef>
                <a:spcPct val="0"/>
              </a:spcBef>
              <a:spcAft>
                <a:spcPct val="0"/>
              </a:spcAft>
              <a:buClr>
                <a:srgbClr val="002960"/>
              </a:buClr>
              <a:buSzPct val="100000"/>
            </a:pPr>
            <a:r>
              <a:rPr lang="en-US" sz="1100" b="1" kern="0" dirty="0">
                <a:solidFill>
                  <a:srgbClr val="C21B17"/>
                </a:solidFill>
              </a:rPr>
              <a:t>Grey literature analysis</a:t>
            </a:r>
          </a:p>
        </p:txBody>
      </p:sp>
      <p:sp>
        <p:nvSpPr>
          <p:cNvPr id="81" name="Rettangolo con angoli arrotondati 80">
            <a:extLst>
              <a:ext uri="{FF2B5EF4-FFF2-40B4-BE49-F238E27FC236}">
                <a16:creationId xmlns:a16="http://schemas.microsoft.com/office/drawing/2014/main" id="{4EF66A06-60B3-0E4C-A9F3-E32473F92079}"/>
              </a:ext>
            </a:extLst>
          </p:cNvPr>
          <p:cNvSpPr/>
          <p:nvPr/>
        </p:nvSpPr>
        <p:spPr bwMode="auto">
          <a:xfrm>
            <a:off x="9956800" y="2684537"/>
            <a:ext cx="1397000" cy="777643"/>
          </a:xfrm>
          <a:prstGeom prst="roundRect">
            <a:avLst>
              <a:gd name="adj" fmla="val 0"/>
            </a:avLst>
          </a:prstGeom>
          <a:solidFill>
            <a:schemeClr val="bg1"/>
          </a:solidFill>
          <a:ln w="6350" algn="ctr">
            <a:solidFill>
              <a:srgbClr val="C21B17"/>
            </a:solidFill>
            <a:round/>
            <a:headEnd/>
            <a:tailEnd/>
          </a:ln>
          <a:effectLst>
            <a:outerShdw blurRad="50800" dist="38100" dir="2700000" algn="tl" rotWithShape="0">
              <a:srgbClr val="C21B17">
                <a:alpha val="20000"/>
              </a:srgbClr>
            </a:outerShdw>
          </a:effectLst>
        </p:spPr>
        <p:txBody>
          <a:bodyPr lIns="36000" tIns="36000" rIns="36000" bIns="36000" rtlCol="0" anchor="ctr">
            <a:normAutofit/>
          </a:bodyPr>
          <a:lstStyle/>
          <a:p>
            <a:pPr algn="ctr" defTabSz="895350" fontAlgn="base">
              <a:spcBef>
                <a:spcPct val="0"/>
              </a:spcBef>
              <a:spcAft>
                <a:spcPct val="0"/>
              </a:spcAft>
              <a:buClr>
                <a:srgbClr val="002960"/>
              </a:buClr>
              <a:buSzPct val="100000"/>
            </a:pPr>
            <a:r>
              <a:rPr lang="en-US" sz="1100" b="1" kern="0" dirty="0">
                <a:solidFill>
                  <a:srgbClr val="C21B17"/>
                </a:solidFill>
              </a:rPr>
              <a:t>European knowledge </a:t>
            </a:r>
          </a:p>
          <a:p>
            <a:pPr algn="ctr" defTabSz="895350" fontAlgn="base">
              <a:spcBef>
                <a:spcPct val="0"/>
              </a:spcBef>
              <a:spcAft>
                <a:spcPct val="0"/>
              </a:spcAft>
              <a:buClr>
                <a:srgbClr val="002960"/>
              </a:buClr>
              <a:buSzPct val="100000"/>
            </a:pPr>
            <a:r>
              <a:rPr lang="en-US" sz="1100" b="1" kern="0" dirty="0">
                <a:solidFill>
                  <a:srgbClr val="C21B17"/>
                </a:solidFill>
              </a:rPr>
              <a:t>network</a:t>
            </a:r>
          </a:p>
        </p:txBody>
      </p:sp>
      <p:sp>
        <p:nvSpPr>
          <p:cNvPr id="14" name="Triangolo 13">
            <a:extLst>
              <a:ext uri="{FF2B5EF4-FFF2-40B4-BE49-F238E27FC236}">
                <a16:creationId xmlns:a16="http://schemas.microsoft.com/office/drawing/2014/main" id="{88F42217-733F-BC4E-BD3A-C71A19FF23D1}"/>
              </a:ext>
            </a:extLst>
          </p:cNvPr>
          <p:cNvSpPr/>
          <p:nvPr/>
        </p:nvSpPr>
        <p:spPr bwMode="auto">
          <a:xfrm rot="5400000" flipH="1">
            <a:off x="8052862" y="3017341"/>
            <a:ext cx="249715" cy="112035"/>
          </a:xfrm>
          <a:prstGeom prst="triangle">
            <a:avLst/>
          </a:prstGeom>
          <a:solidFill>
            <a:srgbClr val="C21B17"/>
          </a:solidFill>
          <a:ln w="9525" algn="ctr">
            <a:noFill/>
            <a:round/>
            <a:headEnd/>
            <a:tailEnd/>
          </a:ln>
        </p:spPr>
        <p:txBody>
          <a:bodyPr lIns="36000" tIns="36000" rIns="36000" bIns="36000" rtlCol="0" anchor="ctr">
            <a:normAutofit fontScale="25000" lnSpcReduction="20000"/>
          </a:bodyPr>
          <a:lstStyle/>
          <a:p>
            <a:pPr algn="ctr" defTabSz="958850" eaLnBrk="0" hangingPunct="0"/>
            <a:endParaRPr lang="it-IT" sz="1800" i="0" dirty="0">
              <a:solidFill>
                <a:srgbClr val="003399"/>
              </a:solidFill>
              <a:latin typeface="Arial" charset="0"/>
            </a:endParaRPr>
          </a:p>
        </p:txBody>
      </p:sp>
      <p:sp>
        <p:nvSpPr>
          <p:cNvPr id="82" name="Triangolo 81">
            <a:extLst>
              <a:ext uri="{FF2B5EF4-FFF2-40B4-BE49-F238E27FC236}">
                <a16:creationId xmlns:a16="http://schemas.microsoft.com/office/drawing/2014/main" id="{0568CA27-4D37-5F4F-9893-FF383530010A}"/>
              </a:ext>
            </a:extLst>
          </p:cNvPr>
          <p:cNvSpPr/>
          <p:nvPr/>
        </p:nvSpPr>
        <p:spPr bwMode="auto">
          <a:xfrm rot="5400000" flipH="1">
            <a:off x="9698592" y="3017341"/>
            <a:ext cx="249715" cy="112035"/>
          </a:xfrm>
          <a:prstGeom prst="triangle">
            <a:avLst/>
          </a:prstGeom>
          <a:solidFill>
            <a:srgbClr val="C21B17"/>
          </a:solidFill>
          <a:ln w="9525" algn="ctr">
            <a:noFill/>
            <a:round/>
            <a:headEnd/>
            <a:tailEnd/>
          </a:ln>
        </p:spPr>
        <p:txBody>
          <a:bodyPr lIns="36000" tIns="36000" rIns="36000" bIns="36000" rtlCol="0" anchor="ctr">
            <a:normAutofit fontScale="25000" lnSpcReduction="20000"/>
          </a:bodyPr>
          <a:lstStyle/>
          <a:p>
            <a:pPr algn="ctr" defTabSz="958850" eaLnBrk="0" hangingPunct="0"/>
            <a:endParaRPr lang="it-IT" sz="1800" i="0" dirty="0">
              <a:solidFill>
                <a:srgbClr val="003399"/>
              </a:solidFill>
              <a:latin typeface="Arial" charset="0"/>
            </a:endParaRPr>
          </a:p>
        </p:txBody>
      </p:sp>
      <p:sp>
        <p:nvSpPr>
          <p:cNvPr id="84" name="Rettangolo 83">
            <a:extLst>
              <a:ext uri="{FF2B5EF4-FFF2-40B4-BE49-F238E27FC236}">
                <a16:creationId xmlns:a16="http://schemas.microsoft.com/office/drawing/2014/main" id="{85BF8046-B432-F74F-AB19-FEEFFCCE88CD}"/>
              </a:ext>
            </a:extLst>
          </p:cNvPr>
          <p:cNvSpPr/>
          <p:nvPr/>
        </p:nvSpPr>
        <p:spPr>
          <a:xfrm>
            <a:off x="8274127" y="3649425"/>
            <a:ext cx="1605340" cy="861774"/>
          </a:xfrm>
          <a:prstGeom prst="rect">
            <a:avLst/>
          </a:prstGeom>
        </p:spPr>
        <p:txBody>
          <a:bodyPr wrap="square">
            <a:spAutoFit/>
          </a:bodyPr>
          <a:lstStyle/>
          <a:p>
            <a:r>
              <a:rPr lang="en-GB" sz="1000" dirty="0">
                <a:solidFill>
                  <a:srgbClr val="6F7072"/>
                </a:solidFill>
              </a:rPr>
              <a:t>Analysis of 100+ reports by international institutions, statistics offices, public and private research centres</a:t>
            </a:r>
          </a:p>
        </p:txBody>
      </p:sp>
      <p:sp>
        <p:nvSpPr>
          <p:cNvPr id="85" name="Rettangolo 84">
            <a:extLst>
              <a:ext uri="{FF2B5EF4-FFF2-40B4-BE49-F238E27FC236}">
                <a16:creationId xmlns:a16="http://schemas.microsoft.com/office/drawing/2014/main" id="{6020A81B-173A-E448-A6EB-2DF9776CDD93}"/>
              </a:ext>
            </a:extLst>
          </p:cNvPr>
          <p:cNvSpPr/>
          <p:nvPr/>
        </p:nvSpPr>
        <p:spPr>
          <a:xfrm>
            <a:off x="6631501" y="3649425"/>
            <a:ext cx="1605340" cy="861774"/>
          </a:xfrm>
          <a:prstGeom prst="rect">
            <a:avLst/>
          </a:prstGeom>
        </p:spPr>
        <p:txBody>
          <a:bodyPr wrap="square">
            <a:spAutoFit/>
          </a:bodyPr>
          <a:lstStyle/>
          <a:p>
            <a:pPr defTabSz="895350" fontAlgn="base">
              <a:spcBef>
                <a:spcPct val="0"/>
              </a:spcBef>
              <a:spcAft>
                <a:spcPct val="0"/>
              </a:spcAft>
              <a:buClr>
                <a:srgbClr val="002960"/>
              </a:buClr>
              <a:buSzPct val="100000"/>
              <a:defRPr/>
            </a:pPr>
            <a:r>
              <a:rPr lang="en-GB" sz="1000" dirty="0">
                <a:solidFill>
                  <a:srgbClr val="6F7072"/>
                </a:solidFill>
              </a:rPr>
              <a:t>Analysis of 3,000+ academic papers narrowed down to 120+ articles published in top academic journals</a:t>
            </a:r>
          </a:p>
        </p:txBody>
      </p:sp>
      <p:sp>
        <p:nvSpPr>
          <p:cNvPr id="86" name="Rettangolo 85">
            <a:extLst>
              <a:ext uri="{FF2B5EF4-FFF2-40B4-BE49-F238E27FC236}">
                <a16:creationId xmlns:a16="http://schemas.microsoft.com/office/drawing/2014/main" id="{758E7266-81BA-2041-BD2C-CE6737577B22}"/>
              </a:ext>
            </a:extLst>
          </p:cNvPr>
          <p:cNvSpPr/>
          <p:nvPr/>
        </p:nvSpPr>
        <p:spPr>
          <a:xfrm>
            <a:off x="9958901" y="3649425"/>
            <a:ext cx="1928299" cy="2092881"/>
          </a:xfrm>
          <a:prstGeom prst="rect">
            <a:avLst/>
          </a:prstGeom>
        </p:spPr>
        <p:txBody>
          <a:bodyPr wrap="square">
            <a:spAutoFit/>
          </a:bodyPr>
          <a:lstStyle/>
          <a:p>
            <a:r>
              <a:rPr lang="en-GB" sz="1000" dirty="0">
                <a:solidFill>
                  <a:srgbClr val="6F7072"/>
                </a:solidFill>
              </a:rPr>
              <a:t>Activation of a European knowledge network in 8 countries analysing data by national institutions, Universities, business associations, experts, SMEs</a:t>
            </a:r>
          </a:p>
          <a:p>
            <a:endParaRPr lang="en-GB" sz="1000" dirty="0">
              <a:solidFill>
                <a:srgbClr val="6F7072"/>
              </a:solidFill>
            </a:endParaRPr>
          </a:p>
          <a:p>
            <a:endParaRPr lang="en-GB" sz="1000" dirty="0">
              <a:solidFill>
                <a:srgbClr val="6F7072"/>
              </a:solidFill>
            </a:endParaRPr>
          </a:p>
          <a:p>
            <a:endParaRPr lang="en-GB" sz="1000" dirty="0">
              <a:solidFill>
                <a:srgbClr val="6F7072"/>
              </a:solidFill>
            </a:endParaRPr>
          </a:p>
          <a:p>
            <a:endParaRPr lang="en-GB" sz="1000" dirty="0">
              <a:solidFill>
                <a:srgbClr val="6F7072"/>
              </a:solidFill>
            </a:endParaRPr>
          </a:p>
          <a:p>
            <a:endParaRPr lang="en-GB" sz="1000" dirty="0">
              <a:solidFill>
                <a:srgbClr val="6F7072"/>
              </a:solidFill>
            </a:endParaRPr>
          </a:p>
          <a:p>
            <a:r>
              <a:rPr lang="en-GB" sz="1000" dirty="0">
                <a:solidFill>
                  <a:srgbClr val="6F7072"/>
                </a:solidFill>
              </a:rPr>
              <a:t>Roundtables with EU MPEs for feedback on the White Paper</a:t>
            </a:r>
          </a:p>
        </p:txBody>
      </p:sp>
      <p:grpSp>
        <p:nvGrpSpPr>
          <p:cNvPr id="87" name="Gruppo 86">
            <a:extLst>
              <a:ext uri="{FF2B5EF4-FFF2-40B4-BE49-F238E27FC236}">
                <a16:creationId xmlns:a16="http://schemas.microsoft.com/office/drawing/2014/main" id="{4892FA48-638A-7D4F-9C08-E853205FFC77}"/>
              </a:ext>
            </a:extLst>
          </p:cNvPr>
          <p:cNvGrpSpPr/>
          <p:nvPr/>
        </p:nvGrpSpPr>
        <p:grpSpPr>
          <a:xfrm>
            <a:off x="10054869" y="4723361"/>
            <a:ext cx="1114368" cy="395266"/>
            <a:chOff x="16447285" y="6671168"/>
            <a:chExt cx="1631546" cy="578699"/>
          </a:xfrm>
        </p:grpSpPr>
        <p:pic>
          <p:nvPicPr>
            <p:cNvPr id="88" name="Immagine 87">
              <a:extLst>
                <a:ext uri="{FF2B5EF4-FFF2-40B4-BE49-F238E27FC236}">
                  <a16:creationId xmlns:a16="http://schemas.microsoft.com/office/drawing/2014/main" id="{A2207639-6263-AB48-A811-5F67A37DCEC9}"/>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7298468" y="6671168"/>
              <a:ext cx="360000" cy="239120"/>
            </a:xfrm>
            <a:prstGeom prst="rect">
              <a:avLst/>
            </a:prstGeom>
            <a:ln w="3175">
              <a:solidFill>
                <a:schemeClr val="bg1">
                  <a:lumMod val="85000"/>
                </a:schemeClr>
              </a:solidFill>
            </a:ln>
          </p:spPr>
        </p:pic>
        <p:pic>
          <p:nvPicPr>
            <p:cNvPr id="89" name="Picture 4">
              <a:extLst>
                <a:ext uri="{FF2B5EF4-FFF2-40B4-BE49-F238E27FC236}">
                  <a16:creationId xmlns:a16="http://schemas.microsoft.com/office/drawing/2014/main" id="{BFB4E1A1-3D82-2F4C-8ED8-2CC03BE3B732}"/>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6878108" y="7009867"/>
              <a:ext cx="360001" cy="240000"/>
            </a:xfrm>
            <a:prstGeom prst="rect">
              <a:avLst/>
            </a:prstGeom>
            <a:noFill/>
            <a:ln w="3175">
              <a:solidFill>
                <a:schemeClr val="bg1">
                  <a:lumMod val="85000"/>
                </a:schemeClr>
              </a:solidFill>
            </a:ln>
            <a:extLst>
              <a:ext uri="{909E8E84-426E-40DD-AFC4-6F175D3DCCD1}">
                <a14:hiddenFill xmlns:a14="http://schemas.microsoft.com/office/drawing/2010/main">
                  <a:solidFill>
                    <a:srgbClr val="FFFFFF"/>
                  </a:solidFill>
                </a14:hiddenFill>
              </a:ext>
            </a:extLst>
          </p:spPr>
        </p:pic>
        <p:pic>
          <p:nvPicPr>
            <p:cNvPr id="90" name="Immagine 89">
              <a:extLst>
                <a:ext uri="{FF2B5EF4-FFF2-40B4-BE49-F238E27FC236}">
                  <a16:creationId xmlns:a16="http://schemas.microsoft.com/office/drawing/2014/main" id="{D053FE02-5D73-9D45-92A3-5873C59E0206}"/>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7718831" y="6671651"/>
              <a:ext cx="360000" cy="238155"/>
            </a:xfrm>
            <a:prstGeom prst="rect">
              <a:avLst/>
            </a:prstGeom>
            <a:ln w="3175">
              <a:solidFill>
                <a:schemeClr val="bg1">
                  <a:lumMod val="85000"/>
                </a:schemeClr>
              </a:solidFill>
            </a:ln>
          </p:spPr>
        </p:pic>
        <p:pic>
          <p:nvPicPr>
            <p:cNvPr id="91" name="Immagine 90">
              <a:extLst>
                <a:ext uri="{FF2B5EF4-FFF2-40B4-BE49-F238E27FC236}">
                  <a16:creationId xmlns:a16="http://schemas.microsoft.com/office/drawing/2014/main" id="{E6E8EB12-2138-FF4A-8144-0B20C0B7811C}"/>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17298471" y="7010317"/>
              <a:ext cx="360001" cy="239120"/>
            </a:xfrm>
            <a:prstGeom prst="rect">
              <a:avLst/>
            </a:prstGeom>
            <a:ln w="3175">
              <a:solidFill>
                <a:schemeClr val="bg1">
                  <a:lumMod val="85000"/>
                </a:schemeClr>
              </a:solidFill>
            </a:ln>
          </p:spPr>
        </p:pic>
        <p:pic>
          <p:nvPicPr>
            <p:cNvPr id="92" name="Immagine 91">
              <a:extLst>
                <a:ext uri="{FF2B5EF4-FFF2-40B4-BE49-F238E27FC236}">
                  <a16:creationId xmlns:a16="http://schemas.microsoft.com/office/drawing/2014/main" id="{509FF4AD-6097-C843-8C91-36AC75D3FD42}"/>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16447285" y="6671168"/>
              <a:ext cx="360000" cy="239120"/>
            </a:xfrm>
            <a:prstGeom prst="rect">
              <a:avLst/>
            </a:prstGeom>
            <a:ln w="3175">
              <a:solidFill>
                <a:schemeClr val="bg1">
                  <a:lumMod val="85000"/>
                </a:schemeClr>
              </a:solidFill>
            </a:ln>
          </p:spPr>
        </p:pic>
        <p:pic>
          <p:nvPicPr>
            <p:cNvPr id="93" name="Immagine 92">
              <a:extLst>
                <a:ext uri="{FF2B5EF4-FFF2-40B4-BE49-F238E27FC236}">
                  <a16:creationId xmlns:a16="http://schemas.microsoft.com/office/drawing/2014/main" id="{14AAAEC8-49D5-D64F-8E07-7F48EBE88C7B}"/>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16878105" y="6671168"/>
              <a:ext cx="360000" cy="239120"/>
            </a:xfrm>
            <a:prstGeom prst="rect">
              <a:avLst/>
            </a:prstGeom>
            <a:ln w="3175">
              <a:solidFill>
                <a:schemeClr val="bg1">
                  <a:lumMod val="85000"/>
                </a:schemeClr>
              </a:solidFill>
            </a:ln>
          </p:spPr>
        </p:pic>
        <p:pic>
          <p:nvPicPr>
            <p:cNvPr id="94" name="Immagine 93">
              <a:extLst>
                <a:ext uri="{FF2B5EF4-FFF2-40B4-BE49-F238E27FC236}">
                  <a16:creationId xmlns:a16="http://schemas.microsoft.com/office/drawing/2014/main" id="{5E3CF072-B727-D046-9262-4BD9F1AC3C7C}"/>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17718827" y="7010317"/>
              <a:ext cx="359999" cy="239120"/>
            </a:xfrm>
            <a:prstGeom prst="rect">
              <a:avLst/>
            </a:prstGeom>
            <a:ln w="3175">
              <a:solidFill>
                <a:schemeClr val="bg1">
                  <a:lumMod val="85000"/>
                </a:schemeClr>
              </a:solidFill>
            </a:ln>
          </p:spPr>
        </p:pic>
        <p:pic>
          <p:nvPicPr>
            <p:cNvPr id="95" name="Immagine 94">
              <a:extLst>
                <a:ext uri="{FF2B5EF4-FFF2-40B4-BE49-F238E27FC236}">
                  <a16:creationId xmlns:a16="http://schemas.microsoft.com/office/drawing/2014/main" id="{90245C6C-AF67-6D44-A394-A3FB7AEBB363}"/>
                </a:ext>
              </a:extLst>
            </p:cNvPr>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16447289" y="7010303"/>
              <a:ext cx="360001" cy="239120"/>
            </a:xfrm>
            <a:prstGeom prst="rect">
              <a:avLst/>
            </a:prstGeom>
            <a:ln w="3175">
              <a:solidFill>
                <a:schemeClr val="bg1">
                  <a:lumMod val="85000"/>
                </a:schemeClr>
              </a:solidFill>
            </a:ln>
          </p:spPr>
        </p:pic>
      </p:grpSp>
      <p:pic>
        <p:nvPicPr>
          <p:cNvPr id="2050" name="Picture 2" descr="Parlamento europeo - Wikipedia">
            <a:extLst>
              <a:ext uri="{FF2B5EF4-FFF2-40B4-BE49-F238E27FC236}">
                <a16:creationId xmlns:a16="http://schemas.microsoft.com/office/drawing/2014/main" id="{2315B940-288A-B84A-BC1B-88AC150B5305}"/>
              </a:ext>
            </a:extLst>
          </p:cNvPr>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0050330" y="5713308"/>
            <a:ext cx="627505" cy="432486"/>
          </a:xfrm>
          <a:prstGeom prst="rect">
            <a:avLst/>
          </a:prstGeom>
          <a:noFill/>
          <a:extLst>
            <a:ext uri="{909E8E84-426E-40DD-AFC4-6F175D3DCCD1}">
              <a14:hiddenFill xmlns:a14="http://schemas.microsoft.com/office/drawing/2010/main">
                <a:solidFill>
                  <a:srgbClr val="FFFFFF"/>
                </a:solidFill>
              </a14:hiddenFill>
            </a:ext>
          </a:extLst>
        </p:spPr>
      </p:pic>
      <p:sp>
        <p:nvSpPr>
          <p:cNvPr id="96" name="Google Shape;9;p56">
            <a:extLst>
              <a:ext uri="{FF2B5EF4-FFF2-40B4-BE49-F238E27FC236}">
                <a16:creationId xmlns:a16="http://schemas.microsoft.com/office/drawing/2014/main" id="{F1CEF4C3-235E-FD4B-A85B-91D9DA1018B0}"/>
              </a:ext>
            </a:extLst>
          </p:cNvPr>
          <p:cNvSpPr/>
          <p:nvPr/>
        </p:nvSpPr>
        <p:spPr>
          <a:xfrm>
            <a:off x="11672272" y="6365355"/>
            <a:ext cx="519728" cy="181429"/>
          </a:xfrm>
          <a:prstGeom prst="rect">
            <a:avLst/>
          </a:prstGeom>
          <a:solidFill>
            <a:srgbClr val="C21B17"/>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7" name="Google Shape;10;p56">
            <a:extLst>
              <a:ext uri="{FF2B5EF4-FFF2-40B4-BE49-F238E27FC236}">
                <a16:creationId xmlns:a16="http://schemas.microsoft.com/office/drawing/2014/main" id="{0BBE5098-C3FA-B944-801F-C495A19A7883}"/>
              </a:ext>
            </a:extLst>
          </p:cNvPr>
          <p:cNvSpPr txBox="1">
            <a:spLocks/>
          </p:cNvSpPr>
          <p:nvPr/>
        </p:nvSpPr>
        <p:spPr>
          <a:xfrm>
            <a:off x="11672272" y="6336014"/>
            <a:ext cx="519728" cy="240111"/>
          </a:xfrm>
          <a:prstGeom prst="rect">
            <a:avLst/>
          </a:prstGeom>
          <a:noFill/>
          <a:ln>
            <a:noFill/>
          </a:ln>
        </p:spPr>
        <p:txBody>
          <a:bodyPr spcFirstLastPara="1" wrap="square" lIns="91425" tIns="45700" rIns="91425" bIns="45700" anchor="ctr" anchorCtr="0">
            <a:noAutofit/>
          </a:bodyPr>
          <a:lstStyle>
            <a:defPPr>
              <a:defRPr lang="en-US"/>
            </a:defPPr>
            <a:lvl1pPr marL="0" marR="0" lvl="0" indent="0" algn="l" defTabSz="914400" rtl="0" eaLnBrk="1" latinLnBrk="0" hangingPunct="1">
              <a:spcBef>
                <a:spcPts val="0"/>
              </a:spcBef>
              <a:buNone/>
              <a:defRPr sz="800" b="0" i="0" u="none" strike="noStrike" kern="1200" cap="none">
                <a:solidFill>
                  <a:schemeClr val="lt1"/>
                </a:solidFill>
                <a:latin typeface="Arial"/>
                <a:ea typeface="Arial"/>
                <a:cs typeface="Arial"/>
                <a:sym typeface="Arial"/>
              </a:defRPr>
            </a:lvl1pPr>
            <a:lvl2pPr marL="0" marR="0" lvl="1" indent="0" algn="l" defTabSz="914400" rtl="0" eaLnBrk="1" latinLnBrk="0" hangingPunct="1">
              <a:spcBef>
                <a:spcPts val="0"/>
              </a:spcBef>
              <a:buNone/>
              <a:defRPr sz="800" b="0" i="0" u="none" strike="noStrike" kern="1200" cap="none">
                <a:solidFill>
                  <a:schemeClr val="lt1"/>
                </a:solidFill>
                <a:latin typeface="Arial"/>
                <a:ea typeface="Arial"/>
                <a:cs typeface="Arial"/>
                <a:sym typeface="Arial"/>
              </a:defRPr>
            </a:lvl2pPr>
            <a:lvl3pPr marL="0" marR="0" lvl="2" indent="0" algn="l" defTabSz="914400" rtl="0" eaLnBrk="1" latinLnBrk="0" hangingPunct="1">
              <a:spcBef>
                <a:spcPts val="0"/>
              </a:spcBef>
              <a:buNone/>
              <a:defRPr sz="800" b="0" i="0" u="none" strike="noStrike" kern="1200" cap="none">
                <a:solidFill>
                  <a:schemeClr val="lt1"/>
                </a:solidFill>
                <a:latin typeface="Arial"/>
                <a:ea typeface="Arial"/>
                <a:cs typeface="Arial"/>
                <a:sym typeface="Arial"/>
              </a:defRPr>
            </a:lvl3pPr>
            <a:lvl4pPr marL="0" marR="0" lvl="3" indent="0" algn="l" defTabSz="914400" rtl="0" eaLnBrk="1" latinLnBrk="0" hangingPunct="1">
              <a:spcBef>
                <a:spcPts val="0"/>
              </a:spcBef>
              <a:buNone/>
              <a:defRPr sz="800" b="0" i="0" u="none" strike="noStrike" kern="1200" cap="none">
                <a:solidFill>
                  <a:schemeClr val="lt1"/>
                </a:solidFill>
                <a:latin typeface="Arial"/>
                <a:ea typeface="Arial"/>
                <a:cs typeface="Arial"/>
                <a:sym typeface="Arial"/>
              </a:defRPr>
            </a:lvl4pPr>
            <a:lvl5pPr marL="0" marR="0" lvl="4" indent="0" algn="l" defTabSz="914400" rtl="0" eaLnBrk="1" latinLnBrk="0" hangingPunct="1">
              <a:spcBef>
                <a:spcPts val="0"/>
              </a:spcBef>
              <a:buNone/>
              <a:defRPr sz="800" b="0" i="0" u="none" strike="noStrike" kern="1200" cap="none">
                <a:solidFill>
                  <a:schemeClr val="lt1"/>
                </a:solidFill>
                <a:latin typeface="Arial"/>
                <a:ea typeface="Arial"/>
                <a:cs typeface="Arial"/>
                <a:sym typeface="Arial"/>
              </a:defRPr>
            </a:lvl5pPr>
            <a:lvl6pPr marL="0" marR="0" lvl="5" indent="0" algn="l" defTabSz="914400" rtl="0" eaLnBrk="1" latinLnBrk="0" hangingPunct="1">
              <a:spcBef>
                <a:spcPts val="0"/>
              </a:spcBef>
              <a:buNone/>
              <a:defRPr sz="800" b="0" i="0" u="none" strike="noStrike" kern="1200" cap="none">
                <a:solidFill>
                  <a:schemeClr val="lt1"/>
                </a:solidFill>
                <a:latin typeface="Arial"/>
                <a:ea typeface="Arial"/>
                <a:cs typeface="Arial"/>
                <a:sym typeface="Arial"/>
              </a:defRPr>
            </a:lvl6pPr>
            <a:lvl7pPr marL="0" marR="0" lvl="6" indent="0" algn="l" defTabSz="914400" rtl="0" eaLnBrk="1" latinLnBrk="0" hangingPunct="1">
              <a:spcBef>
                <a:spcPts val="0"/>
              </a:spcBef>
              <a:buNone/>
              <a:defRPr sz="800" b="0" i="0" u="none" strike="noStrike" kern="1200" cap="none">
                <a:solidFill>
                  <a:schemeClr val="lt1"/>
                </a:solidFill>
                <a:latin typeface="Arial"/>
                <a:ea typeface="Arial"/>
                <a:cs typeface="Arial"/>
                <a:sym typeface="Arial"/>
              </a:defRPr>
            </a:lvl7pPr>
            <a:lvl8pPr marL="0" marR="0" lvl="7" indent="0" algn="l" defTabSz="914400" rtl="0" eaLnBrk="1" latinLnBrk="0" hangingPunct="1">
              <a:spcBef>
                <a:spcPts val="0"/>
              </a:spcBef>
              <a:buNone/>
              <a:defRPr sz="800" b="0" i="0" u="none" strike="noStrike" kern="1200" cap="none">
                <a:solidFill>
                  <a:schemeClr val="lt1"/>
                </a:solidFill>
                <a:latin typeface="Arial"/>
                <a:ea typeface="Arial"/>
                <a:cs typeface="Arial"/>
                <a:sym typeface="Arial"/>
              </a:defRPr>
            </a:lvl8pPr>
            <a:lvl9pPr marL="0" marR="0" lvl="8" indent="0" algn="l" defTabSz="914400" rtl="0" eaLnBrk="1" latinLnBrk="0" hangingPunct="1">
              <a:spcBef>
                <a:spcPts val="0"/>
              </a:spcBef>
              <a:buNone/>
              <a:defRPr sz="800" b="0" i="0" u="none" strike="noStrike" kern="1200" cap="none">
                <a:solidFill>
                  <a:schemeClr val="lt1"/>
                </a:solidFill>
                <a:latin typeface="Arial"/>
                <a:ea typeface="Arial"/>
                <a:cs typeface="Arial"/>
                <a:sym typeface="Arial"/>
              </a:defRPr>
            </a:lvl9pPr>
          </a:lstStyle>
          <a:p>
            <a:fld id="{00000000-1234-1234-1234-123412341234}" type="slidenum">
              <a:rPr lang="en-GB" smtClean="0"/>
              <a:pPr/>
              <a:t>1</a:t>
            </a:fld>
            <a:endParaRPr lang="en-GB"/>
          </a:p>
        </p:txBody>
      </p:sp>
      <p:sp>
        <p:nvSpPr>
          <p:cNvPr id="38" name="Segnaposto testo 2">
            <a:extLst>
              <a:ext uri="{FF2B5EF4-FFF2-40B4-BE49-F238E27FC236}">
                <a16:creationId xmlns:a16="http://schemas.microsoft.com/office/drawing/2014/main" id="{5CA3CD9F-B966-4E5D-BA7F-EF1601BCC33B}"/>
              </a:ext>
            </a:extLst>
          </p:cNvPr>
          <p:cNvSpPr txBox="1">
            <a:spLocks/>
          </p:cNvSpPr>
          <p:nvPr/>
        </p:nvSpPr>
        <p:spPr>
          <a:xfrm>
            <a:off x="2533344" y="3164513"/>
            <a:ext cx="1391919" cy="1086337"/>
          </a:xfrm>
          <a:prstGeom prst="rect">
            <a:avLst/>
          </a:prstGeom>
        </p:spPr>
        <p:txBody>
          <a:bodyPr lIns="0" tIns="0" rIns="0" bIns="0" anchor="t"/>
          <a:lstStyle>
            <a:lvl1pPr marL="0" indent="0" algn="l" defTabSz="685800" rtl="0" eaLnBrk="1" latinLnBrk="0" hangingPunct="1">
              <a:lnSpc>
                <a:spcPct val="90000"/>
              </a:lnSpc>
              <a:spcBef>
                <a:spcPts val="750"/>
              </a:spcBef>
              <a:buFont typeface="Arial" panose="020B0604020202020204" pitchFamily="34" charset="0"/>
              <a:buNone/>
              <a:defRPr sz="1600" kern="1200">
                <a:solidFill>
                  <a:schemeClr val="tx1"/>
                </a:solidFill>
                <a:latin typeface="+mn-lt"/>
                <a:ea typeface="+mn-ea"/>
                <a:cs typeface="+mn-cs"/>
              </a:defRPr>
            </a:lvl1pPr>
            <a:lvl2pPr marL="342900" indent="0" algn="l" defTabSz="685800" rtl="0" eaLnBrk="1" latinLnBrk="0" hangingPunct="1">
              <a:lnSpc>
                <a:spcPct val="90000"/>
              </a:lnSpc>
              <a:spcBef>
                <a:spcPts val="375"/>
              </a:spcBef>
              <a:buFont typeface="Arial" panose="020B0604020202020204" pitchFamily="34" charset="0"/>
              <a:buNone/>
              <a:defRPr sz="1600" kern="1200">
                <a:solidFill>
                  <a:schemeClr val="tx1"/>
                </a:solidFill>
                <a:latin typeface="+mn-lt"/>
                <a:ea typeface="+mn-ea"/>
                <a:cs typeface="+mn-cs"/>
              </a:defRPr>
            </a:lvl2pPr>
            <a:lvl3pPr marL="685800" indent="0" algn="l" defTabSz="685800" rtl="0" eaLnBrk="1" latinLnBrk="0" hangingPunct="1">
              <a:lnSpc>
                <a:spcPct val="90000"/>
              </a:lnSpc>
              <a:spcBef>
                <a:spcPts val="375"/>
              </a:spcBef>
              <a:buFont typeface="Arial" panose="020B0604020202020204" pitchFamily="34" charset="0"/>
              <a:buNone/>
              <a:defRPr sz="1600" kern="1200">
                <a:solidFill>
                  <a:schemeClr val="tx1"/>
                </a:solidFill>
                <a:latin typeface="+mn-lt"/>
                <a:ea typeface="+mn-ea"/>
                <a:cs typeface="+mn-cs"/>
              </a:defRPr>
            </a:lvl3pPr>
            <a:lvl4pPr marL="1028700" indent="0" algn="l" defTabSz="685800" rtl="0" eaLnBrk="1" latinLnBrk="0" hangingPunct="1">
              <a:lnSpc>
                <a:spcPct val="90000"/>
              </a:lnSpc>
              <a:spcBef>
                <a:spcPts val="375"/>
              </a:spcBef>
              <a:buFont typeface="Arial" panose="020B0604020202020204" pitchFamily="34" charset="0"/>
              <a:buNone/>
              <a:defRPr sz="1600" kern="1200">
                <a:solidFill>
                  <a:schemeClr val="tx1"/>
                </a:solidFill>
                <a:latin typeface="+mn-lt"/>
                <a:ea typeface="+mn-ea"/>
                <a:cs typeface="+mn-cs"/>
              </a:defRPr>
            </a:lvl4pPr>
            <a:lvl5pPr marL="1371600" indent="0" algn="l" defTabSz="685800" rtl="0" eaLnBrk="1" latinLnBrk="0" hangingPunct="1">
              <a:lnSpc>
                <a:spcPct val="90000"/>
              </a:lnSpc>
              <a:spcBef>
                <a:spcPts val="375"/>
              </a:spcBef>
              <a:buFont typeface="Arial" panose="020B0604020202020204" pitchFamily="34" charset="0"/>
              <a:buNone/>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spcBef>
                <a:spcPts val="0"/>
              </a:spcBef>
            </a:pPr>
            <a:r>
              <a:rPr lang="en-GB" sz="1000" dirty="0">
                <a:solidFill>
                  <a:srgbClr val="6F7072"/>
                </a:solidFill>
              </a:rPr>
              <a:t>of all private sector</a:t>
            </a:r>
            <a:br>
              <a:rPr lang="en-GB" sz="1000" dirty="0">
                <a:solidFill>
                  <a:srgbClr val="6F7072"/>
                </a:solidFill>
              </a:rPr>
            </a:br>
            <a:r>
              <a:rPr lang="en-GB" sz="1000" dirty="0">
                <a:solidFill>
                  <a:srgbClr val="6F7072"/>
                </a:solidFill>
              </a:rPr>
              <a:t>employees </a:t>
            </a:r>
            <a:br>
              <a:rPr lang="en-GB" sz="1000" dirty="0">
                <a:solidFill>
                  <a:srgbClr val="6F7072"/>
                </a:solidFill>
              </a:rPr>
            </a:br>
            <a:r>
              <a:rPr lang="en-GB" sz="1000" dirty="0">
                <a:solidFill>
                  <a:srgbClr val="6F7072"/>
                </a:solidFill>
              </a:rPr>
              <a:t>work in SMEs</a:t>
            </a:r>
          </a:p>
        </p:txBody>
      </p:sp>
      <p:sp>
        <p:nvSpPr>
          <p:cNvPr id="40" name="Segnaposto testo 2">
            <a:extLst>
              <a:ext uri="{FF2B5EF4-FFF2-40B4-BE49-F238E27FC236}">
                <a16:creationId xmlns:a16="http://schemas.microsoft.com/office/drawing/2014/main" id="{3934AF0A-C9D1-43F9-89B8-264F1E854E81}"/>
              </a:ext>
            </a:extLst>
          </p:cNvPr>
          <p:cNvSpPr txBox="1">
            <a:spLocks/>
          </p:cNvSpPr>
          <p:nvPr/>
        </p:nvSpPr>
        <p:spPr>
          <a:xfrm>
            <a:off x="1316060" y="3164513"/>
            <a:ext cx="1110104" cy="1086337"/>
          </a:xfrm>
          <a:prstGeom prst="rect">
            <a:avLst/>
          </a:prstGeom>
        </p:spPr>
        <p:txBody>
          <a:bodyPr lIns="0" tIns="0" rIns="0" bIns="0" anchor="t"/>
          <a:lstStyle>
            <a:lvl1pPr marL="0" indent="0" algn="l" defTabSz="685800" rtl="0" eaLnBrk="1" latinLnBrk="0" hangingPunct="1">
              <a:lnSpc>
                <a:spcPct val="90000"/>
              </a:lnSpc>
              <a:spcBef>
                <a:spcPts val="750"/>
              </a:spcBef>
              <a:buFont typeface="Arial" panose="020B0604020202020204" pitchFamily="34" charset="0"/>
              <a:buNone/>
              <a:defRPr sz="1600" kern="1200">
                <a:solidFill>
                  <a:schemeClr val="tx1"/>
                </a:solidFill>
                <a:latin typeface="+mn-lt"/>
                <a:ea typeface="+mn-ea"/>
                <a:cs typeface="+mn-cs"/>
              </a:defRPr>
            </a:lvl1pPr>
            <a:lvl2pPr marL="342900" indent="0" algn="l" defTabSz="685800" rtl="0" eaLnBrk="1" latinLnBrk="0" hangingPunct="1">
              <a:lnSpc>
                <a:spcPct val="90000"/>
              </a:lnSpc>
              <a:spcBef>
                <a:spcPts val="375"/>
              </a:spcBef>
              <a:buFont typeface="Arial" panose="020B0604020202020204" pitchFamily="34" charset="0"/>
              <a:buNone/>
              <a:defRPr sz="1600" kern="1200">
                <a:solidFill>
                  <a:schemeClr val="tx1"/>
                </a:solidFill>
                <a:latin typeface="+mn-lt"/>
                <a:ea typeface="+mn-ea"/>
                <a:cs typeface="+mn-cs"/>
              </a:defRPr>
            </a:lvl2pPr>
            <a:lvl3pPr marL="685800" indent="0" algn="l" defTabSz="685800" rtl="0" eaLnBrk="1" latinLnBrk="0" hangingPunct="1">
              <a:lnSpc>
                <a:spcPct val="90000"/>
              </a:lnSpc>
              <a:spcBef>
                <a:spcPts val="375"/>
              </a:spcBef>
              <a:buFont typeface="Arial" panose="020B0604020202020204" pitchFamily="34" charset="0"/>
              <a:buNone/>
              <a:defRPr sz="1600" kern="1200">
                <a:solidFill>
                  <a:schemeClr val="tx1"/>
                </a:solidFill>
                <a:latin typeface="+mn-lt"/>
                <a:ea typeface="+mn-ea"/>
                <a:cs typeface="+mn-cs"/>
              </a:defRPr>
            </a:lvl3pPr>
            <a:lvl4pPr marL="1028700" indent="0" algn="l" defTabSz="685800" rtl="0" eaLnBrk="1" latinLnBrk="0" hangingPunct="1">
              <a:lnSpc>
                <a:spcPct val="90000"/>
              </a:lnSpc>
              <a:spcBef>
                <a:spcPts val="375"/>
              </a:spcBef>
              <a:buFont typeface="Arial" panose="020B0604020202020204" pitchFamily="34" charset="0"/>
              <a:buNone/>
              <a:defRPr sz="1600" kern="1200">
                <a:solidFill>
                  <a:schemeClr val="tx1"/>
                </a:solidFill>
                <a:latin typeface="+mn-lt"/>
                <a:ea typeface="+mn-ea"/>
                <a:cs typeface="+mn-cs"/>
              </a:defRPr>
            </a:lvl4pPr>
            <a:lvl5pPr marL="1371600" indent="0" algn="l" defTabSz="685800" rtl="0" eaLnBrk="1" latinLnBrk="0" hangingPunct="1">
              <a:lnSpc>
                <a:spcPct val="90000"/>
              </a:lnSpc>
              <a:spcBef>
                <a:spcPts val="375"/>
              </a:spcBef>
              <a:buFont typeface="Arial" panose="020B0604020202020204" pitchFamily="34" charset="0"/>
              <a:buNone/>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0"/>
              </a:spcBef>
              <a:spcAft>
                <a:spcPts val="0"/>
              </a:spcAft>
              <a:buClrTx/>
              <a:buSzTx/>
              <a:buFont typeface="Arial" panose="020B0604020202020204" pitchFamily="34" charset="0"/>
              <a:buNone/>
              <a:tabLst/>
              <a:defRPr/>
            </a:pPr>
            <a:r>
              <a:rPr lang="en-GB" sz="1000" dirty="0">
                <a:solidFill>
                  <a:srgbClr val="6F7072"/>
                </a:solidFill>
              </a:rPr>
              <a:t>of businesses </a:t>
            </a:r>
            <a:br>
              <a:rPr lang="en-GB" sz="1000" dirty="0">
                <a:solidFill>
                  <a:srgbClr val="6F7072"/>
                </a:solidFill>
              </a:rPr>
            </a:br>
            <a:r>
              <a:rPr lang="en-GB" sz="1000" dirty="0">
                <a:solidFill>
                  <a:srgbClr val="6F7072"/>
                </a:solidFill>
              </a:rPr>
              <a:t>in the European Union </a:t>
            </a:r>
            <a:br>
              <a:rPr lang="en-GB" sz="1000" dirty="0">
                <a:solidFill>
                  <a:srgbClr val="6F7072"/>
                </a:solidFill>
              </a:rPr>
            </a:br>
            <a:r>
              <a:rPr lang="en-GB" sz="1000" dirty="0">
                <a:solidFill>
                  <a:srgbClr val="6F7072"/>
                </a:solidFill>
              </a:rPr>
              <a:t>are SMEs</a:t>
            </a:r>
          </a:p>
        </p:txBody>
      </p:sp>
      <p:sp>
        <p:nvSpPr>
          <p:cNvPr id="42" name="Segnaposto testo 2">
            <a:extLst>
              <a:ext uri="{FF2B5EF4-FFF2-40B4-BE49-F238E27FC236}">
                <a16:creationId xmlns:a16="http://schemas.microsoft.com/office/drawing/2014/main" id="{3690503D-A1A3-4AAB-9C70-B0A23764AC4A}"/>
              </a:ext>
            </a:extLst>
          </p:cNvPr>
          <p:cNvSpPr txBox="1">
            <a:spLocks/>
          </p:cNvSpPr>
          <p:nvPr/>
        </p:nvSpPr>
        <p:spPr>
          <a:xfrm>
            <a:off x="3856602" y="3164513"/>
            <a:ext cx="1476375" cy="1086337"/>
          </a:xfrm>
          <a:prstGeom prst="rect">
            <a:avLst/>
          </a:prstGeom>
        </p:spPr>
        <p:txBody>
          <a:bodyPr lIns="0" tIns="0" rIns="0" bIns="0" anchor="t"/>
          <a:lstStyle>
            <a:lvl1pPr marL="0" indent="0" algn="l" defTabSz="685800" rtl="0" eaLnBrk="1" latinLnBrk="0" hangingPunct="1">
              <a:lnSpc>
                <a:spcPct val="90000"/>
              </a:lnSpc>
              <a:spcBef>
                <a:spcPts val="750"/>
              </a:spcBef>
              <a:buFont typeface="Arial" panose="020B0604020202020204" pitchFamily="34" charset="0"/>
              <a:buNone/>
              <a:defRPr sz="1600" kern="1200">
                <a:solidFill>
                  <a:schemeClr val="tx1"/>
                </a:solidFill>
                <a:latin typeface="+mn-lt"/>
                <a:ea typeface="+mn-ea"/>
                <a:cs typeface="+mn-cs"/>
              </a:defRPr>
            </a:lvl1pPr>
            <a:lvl2pPr marL="342900" indent="0" algn="l" defTabSz="685800" rtl="0" eaLnBrk="1" latinLnBrk="0" hangingPunct="1">
              <a:lnSpc>
                <a:spcPct val="90000"/>
              </a:lnSpc>
              <a:spcBef>
                <a:spcPts val="375"/>
              </a:spcBef>
              <a:buFont typeface="Arial" panose="020B0604020202020204" pitchFamily="34" charset="0"/>
              <a:buNone/>
              <a:defRPr sz="1600" kern="1200">
                <a:solidFill>
                  <a:schemeClr val="tx1"/>
                </a:solidFill>
                <a:latin typeface="+mn-lt"/>
                <a:ea typeface="+mn-ea"/>
                <a:cs typeface="+mn-cs"/>
              </a:defRPr>
            </a:lvl2pPr>
            <a:lvl3pPr marL="685800" indent="0" algn="l" defTabSz="685800" rtl="0" eaLnBrk="1" latinLnBrk="0" hangingPunct="1">
              <a:lnSpc>
                <a:spcPct val="90000"/>
              </a:lnSpc>
              <a:spcBef>
                <a:spcPts val="375"/>
              </a:spcBef>
              <a:buFont typeface="Arial" panose="020B0604020202020204" pitchFamily="34" charset="0"/>
              <a:buNone/>
              <a:defRPr sz="1600" kern="1200">
                <a:solidFill>
                  <a:schemeClr val="tx1"/>
                </a:solidFill>
                <a:latin typeface="+mn-lt"/>
                <a:ea typeface="+mn-ea"/>
                <a:cs typeface="+mn-cs"/>
              </a:defRPr>
            </a:lvl3pPr>
            <a:lvl4pPr marL="1028700" indent="0" algn="l" defTabSz="685800" rtl="0" eaLnBrk="1" latinLnBrk="0" hangingPunct="1">
              <a:lnSpc>
                <a:spcPct val="90000"/>
              </a:lnSpc>
              <a:spcBef>
                <a:spcPts val="375"/>
              </a:spcBef>
              <a:buFont typeface="Arial" panose="020B0604020202020204" pitchFamily="34" charset="0"/>
              <a:buNone/>
              <a:defRPr sz="1600" kern="1200">
                <a:solidFill>
                  <a:schemeClr val="tx1"/>
                </a:solidFill>
                <a:latin typeface="+mn-lt"/>
                <a:ea typeface="+mn-ea"/>
                <a:cs typeface="+mn-cs"/>
              </a:defRPr>
            </a:lvl4pPr>
            <a:lvl5pPr marL="1371600" indent="0" algn="l" defTabSz="685800" rtl="0" eaLnBrk="1" latinLnBrk="0" hangingPunct="1">
              <a:lnSpc>
                <a:spcPct val="90000"/>
              </a:lnSpc>
              <a:spcBef>
                <a:spcPts val="375"/>
              </a:spcBef>
              <a:buFont typeface="Arial" panose="020B0604020202020204" pitchFamily="34" charset="0"/>
              <a:buNone/>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R="0" lvl="0" fontAlgn="auto">
              <a:spcBef>
                <a:spcPts val="0"/>
              </a:spcBef>
              <a:spcAft>
                <a:spcPts val="0"/>
              </a:spcAft>
              <a:buClrTx/>
              <a:buSzTx/>
              <a:tabLst/>
              <a:defRPr/>
            </a:pPr>
            <a:r>
              <a:rPr lang="en-GB" sz="1000" dirty="0">
                <a:solidFill>
                  <a:srgbClr val="6F7072"/>
                </a:solidFill>
              </a:rPr>
              <a:t>of the added value created by EU businesses</a:t>
            </a:r>
          </a:p>
          <a:p>
            <a:pPr marR="0" lvl="0" fontAlgn="auto">
              <a:spcBef>
                <a:spcPts val="0"/>
              </a:spcBef>
              <a:spcAft>
                <a:spcPts val="0"/>
              </a:spcAft>
              <a:buClrTx/>
              <a:buSzTx/>
              <a:tabLst/>
              <a:defRPr/>
            </a:pPr>
            <a:r>
              <a:rPr lang="en-GB" sz="1000" dirty="0">
                <a:solidFill>
                  <a:srgbClr val="6F7072"/>
                </a:solidFill>
              </a:rPr>
              <a:t>is due to SMEs</a:t>
            </a:r>
          </a:p>
        </p:txBody>
      </p:sp>
      <p:sp>
        <p:nvSpPr>
          <p:cNvPr id="3" name="Rectangle: Rounded Corners 2">
            <a:extLst>
              <a:ext uri="{FF2B5EF4-FFF2-40B4-BE49-F238E27FC236}">
                <a16:creationId xmlns:a16="http://schemas.microsoft.com/office/drawing/2014/main" id="{6706FAB8-E0E9-4E21-94D4-DC1E8CB333F1}"/>
              </a:ext>
            </a:extLst>
          </p:cNvPr>
          <p:cNvSpPr/>
          <p:nvPr/>
        </p:nvSpPr>
        <p:spPr bwMode="auto">
          <a:xfrm>
            <a:off x="1415143" y="2904957"/>
            <a:ext cx="462134" cy="216012"/>
          </a:xfrm>
          <a:prstGeom prst="roundRect">
            <a:avLst/>
          </a:prstGeom>
          <a:solidFill>
            <a:srgbClr val="C00000"/>
          </a:solidFill>
          <a:ln w="9525" algn="ctr">
            <a:noFill/>
            <a:round/>
            <a:headEnd/>
            <a:tailEnd/>
          </a:ln>
        </p:spPr>
        <p:txBody>
          <a:bodyPr lIns="36000" tIns="36000" rIns="36000" bIns="36000" rtlCol="0" anchor="ctr">
            <a:noAutofit/>
          </a:bodyPr>
          <a:lstStyle/>
          <a:p>
            <a:pPr algn="ctr" defTabSz="958850" eaLnBrk="0" hangingPunct="0"/>
            <a:r>
              <a:rPr lang="it-IT" sz="1100" b="1" i="0" dirty="0">
                <a:solidFill>
                  <a:schemeClr val="bg1"/>
                </a:solidFill>
                <a:latin typeface="Arial" charset="0"/>
              </a:rPr>
              <a:t>99%</a:t>
            </a:r>
          </a:p>
        </p:txBody>
      </p:sp>
      <p:sp>
        <p:nvSpPr>
          <p:cNvPr id="46" name="Rectangle: Rounded Corners 45">
            <a:extLst>
              <a:ext uri="{FF2B5EF4-FFF2-40B4-BE49-F238E27FC236}">
                <a16:creationId xmlns:a16="http://schemas.microsoft.com/office/drawing/2014/main" id="{0F0FE688-0EC4-4867-9993-2AC1E0A36475}"/>
              </a:ext>
            </a:extLst>
          </p:cNvPr>
          <p:cNvSpPr/>
          <p:nvPr/>
        </p:nvSpPr>
        <p:spPr bwMode="auto">
          <a:xfrm>
            <a:off x="2740044" y="2904957"/>
            <a:ext cx="462134" cy="216012"/>
          </a:xfrm>
          <a:prstGeom prst="roundRect">
            <a:avLst/>
          </a:prstGeom>
          <a:solidFill>
            <a:srgbClr val="C00000"/>
          </a:solidFill>
          <a:ln w="9525" algn="ctr">
            <a:noFill/>
            <a:round/>
            <a:headEnd/>
            <a:tailEnd/>
          </a:ln>
        </p:spPr>
        <p:txBody>
          <a:bodyPr lIns="36000" tIns="36000" rIns="36000" bIns="36000" rtlCol="0" anchor="ctr">
            <a:noAutofit/>
          </a:bodyPr>
          <a:lstStyle/>
          <a:p>
            <a:pPr algn="ctr" defTabSz="958850" eaLnBrk="0" hangingPunct="0"/>
            <a:r>
              <a:rPr lang="it-IT" sz="1100" b="1" i="0" dirty="0">
                <a:solidFill>
                  <a:schemeClr val="bg1"/>
                </a:solidFill>
                <a:latin typeface="Arial" charset="0"/>
              </a:rPr>
              <a:t>2/3</a:t>
            </a:r>
          </a:p>
        </p:txBody>
      </p:sp>
      <p:sp>
        <p:nvSpPr>
          <p:cNvPr id="51" name="Rectangle: Rounded Corners 50">
            <a:extLst>
              <a:ext uri="{FF2B5EF4-FFF2-40B4-BE49-F238E27FC236}">
                <a16:creationId xmlns:a16="http://schemas.microsoft.com/office/drawing/2014/main" id="{FF2B09B8-F877-4C7C-97FB-99D58004D6F9}"/>
              </a:ext>
            </a:extLst>
          </p:cNvPr>
          <p:cNvSpPr/>
          <p:nvPr/>
        </p:nvSpPr>
        <p:spPr bwMode="auto">
          <a:xfrm>
            <a:off x="4077609" y="2904957"/>
            <a:ext cx="462134" cy="216012"/>
          </a:xfrm>
          <a:prstGeom prst="roundRect">
            <a:avLst/>
          </a:prstGeom>
          <a:solidFill>
            <a:srgbClr val="C00000"/>
          </a:solidFill>
          <a:ln w="9525" algn="ctr">
            <a:noFill/>
            <a:round/>
            <a:headEnd/>
            <a:tailEnd/>
          </a:ln>
        </p:spPr>
        <p:txBody>
          <a:bodyPr lIns="36000" tIns="36000" rIns="36000" bIns="36000" rtlCol="0" anchor="ctr">
            <a:noAutofit/>
          </a:bodyPr>
          <a:lstStyle/>
          <a:p>
            <a:pPr algn="ctr" defTabSz="958850" eaLnBrk="0" hangingPunct="0"/>
            <a:r>
              <a:rPr lang="it-IT" sz="1100" b="1" i="0" dirty="0">
                <a:solidFill>
                  <a:schemeClr val="bg1"/>
                </a:solidFill>
                <a:latin typeface="Arial" charset="0"/>
              </a:rPr>
              <a:t>56%</a:t>
            </a:r>
          </a:p>
        </p:txBody>
      </p:sp>
    </p:spTree>
    <p:extLst>
      <p:ext uri="{BB962C8B-B14F-4D97-AF65-F5344CB8AC3E}">
        <p14:creationId xmlns:p14="http://schemas.microsoft.com/office/powerpoint/2010/main" val="7178745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 name="Segnaposto testo 2">
            <a:extLst>
              <a:ext uri="{FF2B5EF4-FFF2-40B4-BE49-F238E27FC236}">
                <a16:creationId xmlns:a16="http://schemas.microsoft.com/office/drawing/2014/main" id="{261C44D6-3208-AD47-AE74-7269B7B870A2}"/>
              </a:ext>
            </a:extLst>
          </p:cNvPr>
          <p:cNvSpPr txBox="1">
            <a:spLocks/>
          </p:cNvSpPr>
          <p:nvPr/>
        </p:nvSpPr>
        <p:spPr>
          <a:xfrm>
            <a:off x="498443" y="1323393"/>
            <a:ext cx="5254793" cy="4459407"/>
          </a:xfrm>
          <a:prstGeom prst="rect">
            <a:avLst/>
          </a:prstGeom>
          <a:solidFill>
            <a:schemeClr val="bg1"/>
          </a:solidFill>
          <a:ln>
            <a:noFill/>
          </a:ln>
          <a:effectLst>
            <a:outerShdw blurRad="88900" dist="25400" dir="2700000" algn="tl" rotWithShape="0">
              <a:schemeClr val="bg1">
                <a:lumMod val="50000"/>
                <a:alpha val="30000"/>
              </a:schemeClr>
            </a:outerShdw>
          </a:effectLst>
        </p:spPr>
        <p:txBody>
          <a:bodyPr wrap="square" lIns="360000" rIns="360000" anchor="ctr">
            <a:noAutofit/>
          </a:bodyPr>
          <a:lstStyle>
            <a:lvl1pPr marL="0" marR="0" indent="0" algn="just" defTabSz="914377" rtl="0" eaLnBrk="1" fontAlgn="auto" latinLnBrk="0" hangingPunct="1">
              <a:lnSpc>
                <a:spcPct val="100000"/>
              </a:lnSpc>
              <a:spcBef>
                <a:spcPts val="0"/>
              </a:spcBef>
              <a:spcAft>
                <a:spcPts val="0"/>
              </a:spcAft>
              <a:buClr>
                <a:srgbClr val="AF0819"/>
              </a:buClr>
              <a:buSzTx/>
              <a:buFontTx/>
              <a:buNone/>
              <a:tabLst/>
              <a:defRPr kumimoji="0" lang="it-IT" sz="1200" b="0" i="0" u="none" strike="noStrike" kern="1200" cap="none" spc="0" normalizeH="0" baseline="0" dirty="0" smtClean="0">
                <a:ln>
                  <a:noFill/>
                </a:ln>
                <a:solidFill>
                  <a:prstClr val="black">
                    <a:lumMod val="50000"/>
                    <a:lumOff val="50000"/>
                  </a:prstClr>
                </a:solidFill>
                <a:effectLst/>
                <a:uFillTx/>
                <a:latin typeface="Arial Regular"/>
                <a:ea typeface="Arial"/>
                <a:cs typeface="Arial" panose="020B0604020202020204" pitchFamily="34" charset="0"/>
                <a:sym typeface="Arial"/>
              </a:defRPr>
            </a:lvl1pPr>
            <a:lvl2pPr marL="0" marR="0" indent="0" algn="just" defTabSz="914377" rtl="0" eaLnBrk="1" fontAlgn="auto" latinLnBrk="0" hangingPunct="1">
              <a:lnSpc>
                <a:spcPct val="100000"/>
              </a:lnSpc>
              <a:spcBef>
                <a:spcPts val="0"/>
              </a:spcBef>
              <a:spcAft>
                <a:spcPts val="0"/>
              </a:spcAft>
              <a:buClr>
                <a:srgbClr val="AF0819"/>
              </a:buClr>
              <a:buSzTx/>
              <a:buFontTx/>
              <a:buNone/>
              <a:tabLst/>
              <a:defRPr kumimoji="0" lang="it-IT" sz="1200" b="0" i="0" u="none" strike="noStrike" kern="1200" cap="none" spc="0" normalizeH="0" baseline="0" dirty="0" smtClean="0">
                <a:ln>
                  <a:noFill/>
                </a:ln>
                <a:solidFill>
                  <a:prstClr val="black">
                    <a:lumMod val="50000"/>
                    <a:lumOff val="50000"/>
                  </a:prstClr>
                </a:solidFill>
                <a:effectLst/>
                <a:uFillTx/>
                <a:latin typeface="Arial Regular"/>
                <a:ea typeface="Arial"/>
                <a:cs typeface="Arial" panose="020B0604020202020204" pitchFamily="34" charset="0"/>
                <a:sym typeface="Arial"/>
              </a:defRPr>
            </a:lvl2pPr>
            <a:lvl3pPr marL="0" marR="0" indent="0" algn="just" defTabSz="914377" rtl="0" eaLnBrk="1" fontAlgn="auto" latinLnBrk="0" hangingPunct="1">
              <a:lnSpc>
                <a:spcPct val="100000"/>
              </a:lnSpc>
              <a:spcBef>
                <a:spcPts val="0"/>
              </a:spcBef>
              <a:spcAft>
                <a:spcPts val="0"/>
              </a:spcAft>
              <a:buClr>
                <a:srgbClr val="AF0819"/>
              </a:buClr>
              <a:buSzTx/>
              <a:buFontTx/>
              <a:buNone/>
              <a:tabLst/>
              <a:defRPr kumimoji="0" lang="it-IT" sz="1200" b="0" i="0" u="none" strike="noStrike" kern="1200" cap="none" spc="0" normalizeH="0" baseline="0" dirty="0" smtClean="0">
                <a:ln>
                  <a:noFill/>
                </a:ln>
                <a:solidFill>
                  <a:prstClr val="black">
                    <a:lumMod val="50000"/>
                    <a:lumOff val="50000"/>
                  </a:prstClr>
                </a:solidFill>
                <a:effectLst/>
                <a:uFillTx/>
                <a:latin typeface="Arial Regular"/>
                <a:ea typeface="Arial"/>
                <a:cs typeface="Arial" panose="020B0604020202020204" pitchFamily="34" charset="0"/>
                <a:sym typeface="Arial"/>
              </a:defRPr>
            </a:lvl3pPr>
            <a:lvl4pPr marL="0" marR="0" indent="0" algn="just" defTabSz="914377" rtl="0" eaLnBrk="1" fontAlgn="auto" latinLnBrk="0" hangingPunct="1">
              <a:lnSpc>
                <a:spcPct val="100000"/>
              </a:lnSpc>
              <a:spcBef>
                <a:spcPts val="0"/>
              </a:spcBef>
              <a:spcAft>
                <a:spcPts val="0"/>
              </a:spcAft>
              <a:buClr>
                <a:srgbClr val="AF0819"/>
              </a:buClr>
              <a:buSzTx/>
              <a:buFontTx/>
              <a:buNone/>
              <a:tabLst/>
              <a:defRPr kumimoji="0" lang="it-IT" sz="1200" b="0" i="0" u="none" strike="noStrike" kern="1200" cap="none" spc="0" normalizeH="0" baseline="0" dirty="0" smtClean="0">
                <a:ln>
                  <a:noFill/>
                </a:ln>
                <a:solidFill>
                  <a:prstClr val="black">
                    <a:lumMod val="50000"/>
                    <a:lumOff val="50000"/>
                  </a:prstClr>
                </a:solidFill>
                <a:effectLst/>
                <a:uFillTx/>
                <a:latin typeface="Arial Regular"/>
                <a:ea typeface="Arial"/>
                <a:cs typeface="Arial" panose="020B0604020202020204" pitchFamily="34" charset="0"/>
                <a:sym typeface="Arial"/>
              </a:defRPr>
            </a:lvl4pPr>
            <a:lvl5pPr marL="0" marR="0" indent="0" algn="just" defTabSz="914377" rtl="0" eaLnBrk="1" fontAlgn="auto" latinLnBrk="0" hangingPunct="1">
              <a:lnSpc>
                <a:spcPct val="100000"/>
              </a:lnSpc>
              <a:spcBef>
                <a:spcPts val="0"/>
              </a:spcBef>
              <a:spcAft>
                <a:spcPts val="0"/>
              </a:spcAft>
              <a:buClr>
                <a:srgbClr val="AF0819"/>
              </a:buClr>
              <a:buSzTx/>
              <a:buFontTx/>
              <a:buNone/>
              <a:tabLst/>
              <a:defRPr kumimoji="0" lang="it-IT" sz="1200" b="0" i="0" u="none" strike="noStrike" kern="1200" cap="none" spc="0" normalizeH="0" baseline="0" dirty="0">
                <a:ln>
                  <a:noFill/>
                </a:ln>
                <a:solidFill>
                  <a:prstClr val="black">
                    <a:lumMod val="50000"/>
                    <a:lumOff val="50000"/>
                  </a:prstClr>
                </a:solidFill>
                <a:effectLst/>
                <a:uFillTx/>
                <a:latin typeface="Arial Regular"/>
                <a:ea typeface="Arial"/>
                <a:cs typeface="Arial" panose="020B0604020202020204" pitchFamily="34" charset="0"/>
                <a:sym typeface="Arial"/>
              </a:defRPr>
            </a:lvl5pPr>
            <a:lvl6pPr marL="3285313" indent="-298665" algn="l" defTabSz="597330" rtl="0" eaLnBrk="1" latinLnBrk="0" hangingPunct="1">
              <a:spcBef>
                <a:spcPct val="20000"/>
              </a:spcBef>
              <a:buFont typeface="Arial"/>
              <a:buChar char="•"/>
              <a:defRPr sz="2667" kern="1200">
                <a:solidFill>
                  <a:schemeClr val="tx1"/>
                </a:solidFill>
                <a:latin typeface="+mn-lt"/>
                <a:ea typeface="+mn-ea"/>
                <a:cs typeface="+mn-cs"/>
              </a:defRPr>
            </a:lvl6pPr>
            <a:lvl7pPr marL="3882643" indent="-298665" algn="l" defTabSz="597330" rtl="0" eaLnBrk="1" latinLnBrk="0" hangingPunct="1">
              <a:spcBef>
                <a:spcPct val="20000"/>
              </a:spcBef>
              <a:buFont typeface="Arial"/>
              <a:buChar char="•"/>
              <a:defRPr sz="2667" kern="1200">
                <a:solidFill>
                  <a:schemeClr val="tx1"/>
                </a:solidFill>
                <a:latin typeface="+mn-lt"/>
                <a:ea typeface="+mn-ea"/>
                <a:cs typeface="+mn-cs"/>
              </a:defRPr>
            </a:lvl7pPr>
            <a:lvl8pPr marL="4479973" indent="-298665" algn="l" defTabSz="597330" rtl="0" eaLnBrk="1" latinLnBrk="0" hangingPunct="1">
              <a:spcBef>
                <a:spcPct val="20000"/>
              </a:spcBef>
              <a:buFont typeface="Arial"/>
              <a:buChar char="•"/>
              <a:defRPr sz="2667" kern="1200">
                <a:solidFill>
                  <a:schemeClr val="tx1"/>
                </a:solidFill>
                <a:latin typeface="+mn-lt"/>
                <a:ea typeface="+mn-ea"/>
                <a:cs typeface="+mn-cs"/>
              </a:defRPr>
            </a:lvl8pPr>
            <a:lvl9pPr marL="5077302" indent="-298665" algn="l" defTabSz="597330" rtl="0" eaLnBrk="1" latinLnBrk="0" hangingPunct="1">
              <a:spcBef>
                <a:spcPct val="20000"/>
              </a:spcBef>
              <a:buFont typeface="Arial"/>
              <a:buChar char="•"/>
              <a:defRPr sz="2667" kern="1200">
                <a:solidFill>
                  <a:schemeClr val="tx1"/>
                </a:solidFill>
                <a:latin typeface="+mn-lt"/>
                <a:ea typeface="+mn-ea"/>
                <a:cs typeface="+mn-cs"/>
              </a:defRPr>
            </a:lvl9pPr>
          </a:lstStyle>
          <a:p>
            <a:pPr algn="ctr"/>
            <a:endParaRPr lang="el-GR" sz="1000" b="1" dirty="0">
              <a:solidFill>
                <a:srgbClr val="C21B17"/>
              </a:solidFill>
            </a:endParaRPr>
          </a:p>
        </p:txBody>
      </p:sp>
      <p:sp>
        <p:nvSpPr>
          <p:cNvPr id="124" name="Segnaposto testo 2">
            <a:extLst>
              <a:ext uri="{FF2B5EF4-FFF2-40B4-BE49-F238E27FC236}">
                <a16:creationId xmlns:a16="http://schemas.microsoft.com/office/drawing/2014/main" id="{19E1B745-E5B2-234D-8DB0-8D1EE1D23FD5}"/>
              </a:ext>
            </a:extLst>
          </p:cNvPr>
          <p:cNvSpPr txBox="1">
            <a:spLocks/>
          </p:cNvSpPr>
          <p:nvPr/>
        </p:nvSpPr>
        <p:spPr>
          <a:xfrm>
            <a:off x="6487384" y="1323935"/>
            <a:ext cx="5254793" cy="4456143"/>
          </a:xfrm>
          <a:prstGeom prst="rect">
            <a:avLst/>
          </a:prstGeom>
          <a:solidFill>
            <a:schemeClr val="bg1"/>
          </a:solidFill>
          <a:ln>
            <a:noFill/>
          </a:ln>
          <a:effectLst>
            <a:outerShdw blurRad="88900" dist="25400" dir="2700000" algn="tl" rotWithShape="0">
              <a:schemeClr val="bg1">
                <a:lumMod val="50000"/>
                <a:alpha val="30000"/>
              </a:schemeClr>
            </a:outerShdw>
          </a:effectLst>
        </p:spPr>
        <p:txBody>
          <a:bodyPr wrap="square" lIns="360000" rIns="360000" anchor="ctr">
            <a:noAutofit/>
          </a:bodyPr>
          <a:lstStyle>
            <a:lvl1pPr marL="0" marR="0" indent="0" algn="just" defTabSz="914377" rtl="0" eaLnBrk="1" fontAlgn="auto" latinLnBrk="0" hangingPunct="1">
              <a:lnSpc>
                <a:spcPct val="100000"/>
              </a:lnSpc>
              <a:spcBef>
                <a:spcPts val="0"/>
              </a:spcBef>
              <a:spcAft>
                <a:spcPts val="0"/>
              </a:spcAft>
              <a:buClr>
                <a:srgbClr val="AF0819"/>
              </a:buClr>
              <a:buSzTx/>
              <a:buFontTx/>
              <a:buNone/>
              <a:tabLst/>
              <a:defRPr kumimoji="0" lang="it-IT" sz="1200" b="0" i="0" u="none" strike="noStrike" kern="1200" cap="none" spc="0" normalizeH="0" baseline="0" dirty="0" smtClean="0">
                <a:ln>
                  <a:noFill/>
                </a:ln>
                <a:solidFill>
                  <a:prstClr val="black">
                    <a:lumMod val="50000"/>
                    <a:lumOff val="50000"/>
                  </a:prstClr>
                </a:solidFill>
                <a:effectLst/>
                <a:uFillTx/>
                <a:latin typeface="Arial Regular"/>
                <a:ea typeface="Arial"/>
                <a:cs typeface="Arial" panose="020B0604020202020204" pitchFamily="34" charset="0"/>
                <a:sym typeface="Arial"/>
              </a:defRPr>
            </a:lvl1pPr>
            <a:lvl2pPr marL="0" marR="0" indent="0" algn="just" defTabSz="914377" rtl="0" eaLnBrk="1" fontAlgn="auto" latinLnBrk="0" hangingPunct="1">
              <a:lnSpc>
                <a:spcPct val="100000"/>
              </a:lnSpc>
              <a:spcBef>
                <a:spcPts val="0"/>
              </a:spcBef>
              <a:spcAft>
                <a:spcPts val="0"/>
              </a:spcAft>
              <a:buClr>
                <a:srgbClr val="AF0819"/>
              </a:buClr>
              <a:buSzTx/>
              <a:buFontTx/>
              <a:buNone/>
              <a:tabLst/>
              <a:defRPr kumimoji="0" lang="it-IT" sz="1200" b="0" i="0" u="none" strike="noStrike" kern="1200" cap="none" spc="0" normalizeH="0" baseline="0" dirty="0" smtClean="0">
                <a:ln>
                  <a:noFill/>
                </a:ln>
                <a:solidFill>
                  <a:prstClr val="black">
                    <a:lumMod val="50000"/>
                    <a:lumOff val="50000"/>
                  </a:prstClr>
                </a:solidFill>
                <a:effectLst/>
                <a:uFillTx/>
                <a:latin typeface="Arial Regular"/>
                <a:ea typeface="Arial"/>
                <a:cs typeface="Arial" panose="020B0604020202020204" pitchFamily="34" charset="0"/>
                <a:sym typeface="Arial"/>
              </a:defRPr>
            </a:lvl2pPr>
            <a:lvl3pPr marL="0" marR="0" indent="0" algn="just" defTabSz="914377" rtl="0" eaLnBrk="1" fontAlgn="auto" latinLnBrk="0" hangingPunct="1">
              <a:lnSpc>
                <a:spcPct val="100000"/>
              </a:lnSpc>
              <a:spcBef>
                <a:spcPts val="0"/>
              </a:spcBef>
              <a:spcAft>
                <a:spcPts val="0"/>
              </a:spcAft>
              <a:buClr>
                <a:srgbClr val="AF0819"/>
              </a:buClr>
              <a:buSzTx/>
              <a:buFontTx/>
              <a:buNone/>
              <a:tabLst/>
              <a:defRPr kumimoji="0" lang="it-IT" sz="1200" b="0" i="0" u="none" strike="noStrike" kern="1200" cap="none" spc="0" normalizeH="0" baseline="0" dirty="0" smtClean="0">
                <a:ln>
                  <a:noFill/>
                </a:ln>
                <a:solidFill>
                  <a:prstClr val="black">
                    <a:lumMod val="50000"/>
                    <a:lumOff val="50000"/>
                  </a:prstClr>
                </a:solidFill>
                <a:effectLst/>
                <a:uFillTx/>
                <a:latin typeface="Arial Regular"/>
                <a:ea typeface="Arial"/>
                <a:cs typeface="Arial" panose="020B0604020202020204" pitchFamily="34" charset="0"/>
                <a:sym typeface="Arial"/>
              </a:defRPr>
            </a:lvl3pPr>
            <a:lvl4pPr marL="0" marR="0" indent="0" algn="just" defTabSz="914377" rtl="0" eaLnBrk="1" fontAlgn="auto" latinLnBrk="0" hangingPunct="1">
              <a:lnSpc>
                <a:spcPct val="100000"/>
              </a:lnSpc>
              <a:spcBef>
                <a:spcPts val="0"/>
              </a:spcBef>
              <a:spcAft>
                <a:spcPts val="0"/>
              </a:spcAft>
              <a:buClr>
                <a:srgbClr val="AF0819"/>
              </a:buClr>
              <a:buSzTx/>
              <a:buFontTx/>
              <a:buNone/>
              <a:tabLst/>
              <a:defRPr kumimoji="0" lang="it-IT" sz="1200" b="0" i="0" u="none" strike="noStrike" kern="1200" cap="none" spc="0" normalizeH="0" baseline="0" dirty="0" smtClean="0">
                <a:ln>
                  <a:noFill/>
                </a:ln>
                <a:solidFill>
                  <a:prstClr val="black">
                    <a:lumMod val="50000"/>
                    <a:lumOff val="50000"/>
                  </a:prstClr>
                </a:solidFill>
                <a:effectLst/>
                <a:uFillTx/>
                <a:latin typeface="Arial Regular"/>
                <a:ea typeface="Arial"/>
                <a:cs typeface="Arial" panose="020B0604020202020204" pitchFamily="34" charset="0"/>
                <a:sym typeface="Arial"/>
              </a:defRPr>
            </a:lvl4pPr>
            <a:lvl5pPr marL="0" marR="0" indent="0" algn="just" defTabSz="914377" rtl="0" eaLnBrk="1" fontAlgn="auto" latinLnBrk="0" hangingPunct="1">
              <a:lnSpc>
                <a:spcPct val="100000"/>
              </a:lnSpc>
              <a:spcBef>
                <a:spcPts val="0"/>
              </a:spcBef>
              <a:spcAft>
                <a:spcPts val="0"/>
              </a:spcAft>
              <a:buClr>
                <a:srgbClr val="AF0819"/>
              </a:buClr>
              <a:buSzTx/>
              <a:buFontTx/>
              <a:buNone/>
              <a:tabLst/>
              <a:defRPr kumimoji="0" lang="it-IT" sz="1200" b="0" i="0" u="none" strike="noStrike" kern="1200" cap="none" spc="0" normalizeH="0" baseline="0" dirty="0">
                <a:ln>
                  <a:noFill/>
                </a:ln>
                <a:solidFill>
                  <a:prstClr val="black">
                    <a:lumMod val="50000"/>
                    <a:lumOff val="50000"/>
                  </a:prstClr>
                </a:solidFill>
                <a:effectLst/>
                <a:uFillTx/>
                <a:latin typeface="Arial Regular"/>
                <a:ea typeface="Arial"/>
                <a:cs typeface="Arial" panose="020B0604020202020204" pitchFamily="34" charset="0"/>
                <a:sym typeface="Arial"/>
              </a:defRPr>
            </a:lvl5pPr>
            <a:lvl6pPr marL="3285313" indent="-298665" algn="l" defTabSz="597330" rtl="0" eaLnBrk="1" latinLnBrk="0" hangingPunct="1">
              <a:spcBef>
                <a:spcPct val="20000"/>
              </a:spcBef>
              <a:buFont typeface="Arial"/>
              <a:buChar char="•"/>
              <a:defRPr sz="2667" kern="1200">
                <a:solidFill>
                  <a:schemeClr val="tx1"/>
                </a:solidFill>
                <a:latin typeface="+mn-lt"/>
                <a:ea typeface="+mn-ea"/>
                <a:cs typeface="+mn-cs"/>
              </a:defRPr>
            </a:lvl6pPr>
            <a:lvl7pPr marL="3882643" indent="-298665" algn="l" defTabSz="597330" rtl="0" eaLnBrk="1" latinLnBrk="0" hangingPunct="1">
              <a:spcBef>
                <a:spcPct val="20000"/>
              </a:spcBef>
              <a:buFont typeface="Arial"/>
              <a:buChar char="•"/>
              <a:defRPr sz="2667" kern="1200">
                <a:solidFill>
                  <a:schemeClr val="tx1"/>
                </a:solidFill>
                <a:latin typeface="+mn-lt"/>
                <a:ea typeface="+mn-ea"/>
                <a:cs typeface="+mn-cs"/>
              </a:defRPr>
            </a:lvl7pPr>
            <a:lvl8pPr marL="4479973" indent="-298665" algn="l" defTabSz="597330" rtl="0" eaLnBrk="1" latinLnBrk="0" hangingPunct="1">
              <a:spcBef>
                <a:spcPct val="20000"/>
              </a:spcBef>
              <a:buFont typeface="Arial"/>
              <a:buChar char="•"/>
              <a:defRPr sz="2667" kern="1200">
                <a:solidFill>
                  <a:schemeClr val="tx1"/>
                </a:solidFill>
                <a:latin typeface="+mn-lt"/>
                <a:ea typeface="+mn-ea"/>
                <a:cs typeface="+mn-cs"/>
              </a:defRPr>
            </a:lvl8pPr>
            <a:lvl9pPr marL="5077302" indent="-298665" algn="l" defTabSz="597330" rtl="0" eaLnBrk="1" latinLnBrk="0" hangingPunct="1">
              <a:spcBef>
                <a:spcPct val="20000"/>
              </a:spcBef>
              <a:buFont typeface="Arial"/>
              <a:buChar char="•"/>
              <a:defRPr sz="2667" kern="1200">
                <a:solidFill>
                  <a:schemeClr val="tx1"/>
                </a:solidFill>
                <a:latin typeface="+mn-lt"/>
                <a:ea typeface="+mn-ea"/>
                <a:cs typeface="+mn-cs"/>
              </a:defRPr>
            </a:lvl9pPr>
          </a:lstStyle>
          <a:p>
            <a:pPr algn="l">
              <a:spcBef>
                <a:spcPts val="600"/>
              </a:spcBef>
            </a:pPr>
            <a:endParaRPr lang="it-IT" sz="1000" dirty="0">
              <a:solidFill>
                <a:srgbClr val="6F7072"/>
              </a:solidFill>
            </a:endParaRPr>
          </a:p>
        </p:txBody>
      </p:sp>
      <p:sp>
        <p:nvSpPr>
          <p:cNvPr id="5" name="Segnaposto testo 4">
            <a:extLst>
              <a:ext uri="{FF2B5EF4-FFF2-40B4-BE49-F238E27FC236}">
                <a16:creationId xmlns:a16="http://schemas.microsoft.com/office/drawing/2014/main" id="{FC79C907-414A-AB4D-A3CE-C98101428CAA}"/>
              </a:ext>
            </a:extLst>
          </p:cNvPr>
          <p:cNvSpPr>
            <a:spLocks noGrp="1"/>
          </p:cNvSpPr>
          <p:nvPr>
            <p:ph type="body" sz="quarter" idx="10"/>
          </p:nvPr>
        </p:nvSpPr>
        <p:spPr>
          <a:xfrm>
            <a:off x="757238" y="504897"/>
            <a:ext cx="11004550" cy="472801"/>
          </a:xfrm>
        </p:spPr>
        <p:txBody>
          <a:bodyPr/>
          <a:lstStyle/>
          <a:p>
            <a:r>
              <a:rPr lang="en-GB" dirty="0"/>
              <a:t>What is the strategic approach to sustainability of European SMEs?</a:t>
            </a:r>
            <a:endParaRPr lang="it-IT" dirty="0"/>
          </a:p>
        </p:txBody>
      </p:sp>
      <p:sp>
        <p:nvSpPr>
          <p:cNvPr id="33" name="TextBox 60">
            <a:extLst>
              <a:ext uri="{FF2B5EF4-FFF2-40B4-BE49-F238E27FC236}">
                <a16:creationId xmlns:a16="http://schemas.microsoft.com/office/drawing/2014/main" id="{59DFDCE7-1962-BA40-A5E4-771B814C9E24}"/>
              </a:ext>
            </a:extLst>
          </p:cNvPr>
          <p:cNvSpPr txBox="1"/>
          <p:nvPr/>
        </p:nvSpPr>
        <p:spPr>
          <a:xfrm>
            <a:off x="6668911" y="1466904"/>
            <a:ext cx="4856520" cy="461665"/>
          </a:xfrm>
          <a:prstGeom prst="rect">
            <a:avLst/>
          </a:prstGeom>
          <a:noFill/>
        </p:spPr>
        <p:txBody>
          <a:bodyPr wrap="square" rtlCol="0">
            <a:spAutoFit/>
          </a:bodyPr>
          <a:lstStyle/>
          <a:p>
            <a:pPr algn="ctr"/>
            <a:r>
              <a:rPr lang="en-US" sz="1200" b="1" dirty="0">
                <a:solidFill>
                  <a:srgbClr val="C21B17"/>
                </a:solidFill>
                <a:latin typeface="Arial" panose="020B0604020202020204" pitchFamily="34" charset="0"/>
                <a:cs typeface="Arial" panose="020B0604020202020204" pitchFamily="34" charset="0"/>
              </a:rPr>
              <a:t>… in fact, European SMEs do more than they are aware </a:t>
            </a:r>
          </a:p>
          <a:p>
            <a:pPr algn="ctr"/>
            <a:r>
              <a:rPr lang="en-US" sz="1200" b="1" dirty="0">
                <a:solidFill>
                  <a:srgbClr val="C21B17"/>
                </a:solidFill>
                <a:latin typeface="Arial" panose="020B0604020202020204" pitchFamily="34" charset="0"/>
                <a:cs typeface="Arial" panose="020B0604020202020204" pitchFamily="34" charset="0"/>
              </a:rPr>
              <a:t>of doing and/or are capable of communicating</a:t>
            </a:r>
            <a:endParaRPr lang="el-GR" sz="1200" b="1" u="sng" dirty="0">
              <a:solidFill>
                <a:srgbClr val="C21B17"/>
              </a:solidFill>
              <a:latin typeface="Arial" panose="020B0604020202020204" pitchFamily="34" charset="0"/>
              <a:cs typeface="Arial" panose="020B0604020202020204" pitchFamily="34" charset="0"/>
            </a:endParaRPr>
          </a:p>
        </p:txBody>
      </p:sp>
      <p:sp>
        <p:nvSpPr>
          <p:cNvPr id="39" name="Google Shape;274;p18">
            <a:extLst>
              <a:ext uri="{FF2B5EF4-FFF2-40B4-BE49-F238E27FC236}">
                <a16:creationId xmlns:a16="http://schemas.microsoft.com/office/drawing/2014/main" id="{E527BB28-F914-2844-9415-E1BA77B6544A}"/>
              </a:ext>
            </a:extLst>
          </p:cNvPr>
          <p:cNvSpPr/>
          <p:nvPr/>
        </p:nvSpPr>
        <p:spPr>
          <a:xfrm>
            <a:off x="811256" y="2400869"/>
            <a:ext cx="4832461" cy="400069"/>
          </a:xfrm>
          <a:prstGeom prst="rect">
            <a:avLst/>
          </a:prstGeom>
          <a:noFill/>
          <a:ln>
            <a:noFill/>
          </a:ln>
        </p:spPr>
        <p:txBody>
          <a:bodyPr spcFirstLastPara="1" wrap="square" lIns="90000" tIns="45700" rIns="91425" bIns="45700" anchor="t" anchorCtr="0">
            <a:spAutoFit/>
          </a:bodyPr>
          <a:lstStyle/>
          <a:p>
            <a:pPr marL="0" marR="0" lvl="0" indent="0" algn="l" rtl="0">
              <a:spcBef>
                <a:spcPts val="0"/>
              </a:spcBef>
              <a:spcAft>
                <a:spcPts val="0"/>
              </a:spcAft>
              <a:buNone/>
            </a:pPr>
            <a:r>
              <a:rPr lang="en-GB" sz="1000" dirty="0">
                <a:solidFill>
                  <a:srgbClr val="6F7072"/>
                </a:solidFill>
                <a:latin typeface="Arial"/>
                <a:ea typeface="Arial"/>
                <a:cs typeface="Arial"/>
                <a:sym typeface="Arial"/>
              </a:rPr>
              <a:t>13% of EU27 SMEs indicate that they have </a:t>
            </a:r>
            <a:endParaRPr sz="1000" dirty="0">
              <a:solidFill>
                <a:srgbClr val="6F7072"/>
              </a:solidFill>
            </a:endParaRPr>
          </a:p>
          <a:p>
            <a:pPr marL="0" marR="0" lvl="0" indent="0" algn="l" rtl="0">
              <a:spcBef>
                <a:spcPts val="0"/>
              </a:spcBef>
              <a:spcAft>
                <a:spcPts val="0"/>
              </a:spcAft>
              <a:buNone/>
            </a:pPr>
            <a:r>
              <a:rPr lang="en-GB" sz="1000" dirty="0">
                <a:solidFill>
                  <a:srgbClr val="6F7072"/>
                </a:solidFill>
                <a:latin typeface="Arial"/>
                <a:ea typeface="Arial"/>
                <a:cs typeface="Arial"/>
                <a:sym typeface="Arial"/>
              </a:rPr>
              <a:t>already adopted a </a:t>
            </a:r>
            <a:r>
              <a:rPr lang="en-GB" sz="1000" b="1" dirty="0">
                <a:solidFill>
                  <a:srgbClr val="C21B17"/>
                </a:solidFill>
                <a:latin typeface="Arial"/>
                <a:ea typeface="Arial"/>
                <a:cs typeface="Arial"/>
                <a:sym typeface="Arial"/>
              </a:rPr>
              <a:t>sustainability strategy</a:t>
            </a:r>
            <a:endParaRPr sz="1000" b="1" dirty="0">
              <a:solidFill>
                <a:srgbClr val="C21B17"/>
              </a:solidFill>
            </a:endParaRPr>
          </a:p>
        </p:txBody>
      </p:sp>
      <p:sp>
        <p:nvSpPr>
          <p:cNvPr id="40" name="Google Shape;275;p18">
            <a:extLst>
              <a:ext uri="{FF2B5EF4-FFF2-40B4-BE49-F238E27FC236}">
                <a16:creationId xmlns:a16="http://schemas.microsoft.com/office/drawing/2014/main" id="{4455DEAD-2A91-6647-B0F9-74B5C206A9D4}"/>
              </a:ext>
            </a:extLst>
          </p:cNvPr>
          <p:cNvSpPr txBox="1"/>
          <p:nvPr/>
        </p:nvSpPr>
        <p:spPr>
          <a:xfrm>
            <a:off x="681768" y="1466904"/>
            <a:ext cx="4856520" cy="461624"/>
          </a:xfrm>
          <a:prstGeom prst="rect">
            <a:avLst/>
          </a:prstGeom>
          <a:noFill/>
          <a:ln>
            <a:noFill/>
          </a:ln>
        </p:spPr>
        <p:txBody>
          <a:bodyPr spcFirstLastPara="1" wrap="square" lIns="90000" tIns="45700" rIns="91425" bIns="45700" anchor="t" anchorCtr="0">
            <a:spAutoFit/>
          </a:bodyPr>
          <a:lstStyle/>
          <a:p>
            <a:pPr marL="0" marR="0" lvl="0" indent="0" algn="ctr" rtl="0">
              <a:spcBef>
                <a:spcPts val="0"/>
              </a:spcBef>
              <a:spcAft>
                <a:spcPts val="0"/>
              </a:spcAft>
              <a:buNone/>
            </a:pPr>
            <a:r>
              <a:rPr lang="en-GB" sz="1200" b="1" dirty="0">
                <a:solidFill>
                  <a:srgbClr val="C21B17"/>
                </a:solidFill>
                <a:latin typeface="Arial" panose="020B0604020202020204" pitchFamily="34" charset="0"/>
                <a:ea typeface="Arial"/>
                <a:cs typeface="Arial" panose="020B0604020202020204" pitchFamily="34" charset="0"/>
                <a:sym typeface="Arial"/>
              </a:rPr>
              <a:t>European SMEs’ approach to sustainability is still informal </a:t>
            </a:r>
          </a:p>
          <a:p>
            <a:pPr marL="0" marR="0" lvl="0" indent="0" algn="ctr" rtl="0">
              <a:spcBef>
                <a:spcPts val="0"/>
              </a:spcBef>
              <a:spcAft>
                <a:spcPts val="0"/>
              </a:spcAft>
              <a:buNone/>
            </a:pPr>
            <a:r>
              <a:rPr lang="en-GB" sz="1200" b="1" dirty="0">
                <a:solidFill>
                  <a:srgbClr val="C21B17"/>
                </a:solidFill>
                <a:latin typeface="Arial" panose="020B0604020202020204" pitchFamily="34" charset="0"/>
                <a:ea typeface="Arial"/>
                <a:cs typeface="Arial" panose="020B0604020202020204" pitchFamily="34" charset="0"/>
                <a:sym typeface="Arial"/>
              </a:rPr>
              <a:t>and not structured, with margins for growth…</a:t>
            </a:r>
            <a:endParaRPr sz="1200" b="1" dirty="0">
              <a:solidFill>
                <a:srgbClr val="C21B17"/>
              </a:solidFill>
              <a:latin typeface="Arial" panose="020B0604020202020204" pitchFamily="34" charset="0"/>
              <a:ea typeface="Arial"/>
              <a:cs typeface="Arial" panose="020B0604020202020204" pitchFamily="34" charset="0"/>
              <a:sym typeface="Arial"/>
            </a:endParaRPr>
          </a:p>
        </p:txBody>
      </p:sp>
      <p:graphicFrame>
        <p:nvGraphicFramePr>
          <p:cNvPr id="41" name="Google Shape;276;p18">
            <a:extLst>
              <a:ext uri="{FF2B5EF4-FFF2-40B4-BE49-F238E27FC236}">
                <a16:creationId xmlns:a16="http://schemas.microsoft.com/office/drawing/2014/main" id="{2B35A0CB-79EA-7544-9B46-A887621063E5}"/>
              </a:ext>
            </a:extLst>
          </p:cNvPr>
          <p:cNvGraphicFramePr/>
          <p:nvPr>
            <p:extLst>
              <p:ext uri="{D42A27DB-BD31-4B8C-83A1-F6EECF244321}">
                <p14:modId xmlns:p14="http://schemas.microsoft.com/office/powerpoint/2010/main" val="1914488641"/>
              </p:ext>
            </p:extLst>
          </p:nvPr>
        </p:nvGraphicFramePr>
        <p:xfrm>
          <a:off x="4695554" y="2154047"/>
          <a:ext cx="801726" cy="92302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2" name="Google Shape;277;p18">
            <a:extLst>
              <a:ext uri="{FF2B5EF4-FFF2-40B4-BE49-F238E27FC236}">
                <a16:creationId xmlns:a16="http://schemas.microsoft.com/office/drawing/2014/main" id="{3A4D0EA2-4CC2-6348-AAC3-9BB394794BF4}"/>
              </a:ext>
            </a:extLst>
          </p:cNvPr>
          <p:cNvGraphicFramePr/>
          <p:nvPr>
            <p:extLst>
              <p:ext uri="{D42A27DB-BD31-4B8C-83A1-F6EECF244321}">
                <p14:modId xmlns:p14="http://schemas.microsoft.com/office/powerpoint/2010/main" val="373211550"/>
              </p:ext>
            </p:extLst>
          </p:nvPr>
        </p:nvGraphicFramePr>
        <p:xfrm>
          <a:off x="4695554" y="2808650"/>
          <a:ext cx="801726" cy="92302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43" name="Google Shape;278;p18">
            <a:extLst>
              <a:ext uri="{FF2B5EF4-FFF2-40B4-BE49-F238E27FC236}">
                <a16:creationId xmlns:a16="http://schemas.microsoft.com/office/drawing/2014/main" id="{5CA10E89-C0C0-8741-B04B-0AB371B8426B}"/>
              </a:ext>
            </a:extLst>
          </p:cNvPr>
          <p:cNvGraphicFramePr/>
          <p:nvPr>
            <p:extLst>
              <p:ext uri="{D42A27DB-BD31-4B8C-83A1-F6EECF244321}">
                <p14:modId xmlns:p14="http://schemas.microsoft.com/office/powerpoint/2010/main" val="1494906146"/>
              </p:ext>
            </p:extLst>
          </p:nvPr>
        </p:nvGraphicFramePr>
        <p:xfrm>
          <a:off x="4695554" y="3463253"/>
          <a:ext cx="801726" cy="92302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45" name="Google Shape;279;p18">
            <a:extLst>
              <a:ext uri="{FF2B5EF4-FFF2-40B4-BE49-F238E27FC236}">
                <a16:creationId xmlns:a16="http://schemas.microsoft.com/office/drawing/2014/main" id="{6341C2B0-02EA-294A-8523-BB2177CFB44B}"/>
              </a:ext>
            </a:extLst>
          </p:cNvPr>
          <p:cNvGraphicFramePr/>
          <p:nvPr>
            <p:extLst>
              <p:ext uri="{D42A27DB-BD31-4B8C-83A1-F6EECF244321}">
                <p14:modId xmlns:p14="http://schemas.microsoft.com/office/powerpoint/2010/main" val="2768266724"/>
              </p:ext>
            </p:extLst>
          </p:nvPr>
        </p:nvGraphicFramePr>
        <p:xfrm>
          <a:off x="4695554" y="4117855"/>
          <a:ext cx="801726" cy="923020"/>
        </p:xfrm>
        <a:graphic>
          <a:graphicData uri="http://schemas.openxmlformats.org/drawingml/2006/chart">
            <c:chart xmlns:c="http://schemas.openxmlformats.org/drawingml/2006/chart" xmlns:r="http://schemas.openxmlformats.org/officeDocument/2006/relationships" r:id="rId6"/>
          </a:graphicData>
        </a:graphic>
      </p:graphicFrame>
      <p:sp>
        <p:nvSpPr>
          <p:cNvPr id="46" name="Google Shape;280;p18">
            <a:extLst>
              <a:ext uri="{FF2B5EF4-FFF2-40B4-BE49-F238E27FC236}">
                <a16:creationId xmlns:a16="http://schemas.microsoft.com/office/drawing/2014/main" id="{1547D90D-F282-B840-8198-9CCA9834F562}"/>
              </a:ext>
            </a:extLst>
          </p:cNvPr>
          <p:cNvSpPr txBox="1"/>
          <p:nvPr/>
        </p:nvSpPr>
        <p:spPr>
          <a:xfrm>
            <a:off x="4861050" y="2485375"/>
            <a:ext cx="470733" cy="25907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1100" b="1" i="0" dirty="0">
                <a:solidFill>
                  <a:srgbClr val="C21B17"/>
                </a:solidFill>
                <a:latin typeface="Arial"/>
                <a:ea typeface="Arial"/>
                <a:cs typeface="Arial"/>
                <a:sym typeface="Arial"/>
              </a:rPr>
              <a:t>13%</a:t>
            </a:r>
            <a:endParaRPr sz="1100" dirty="0">
              <a:solidFill>
                <a:srgbClr val="C21B17"/>
              </a:solidFill>
            </a:endParaRPr>
          </a:p>
        </p:txBody>
      </p:sp>
      <p:sp>
        <p:nvSpPr>
          <p:cNvPr id="51" name="Google Shape;281;p18">
            <a:extLst>
              <a:ext uri="{FF2B5EF4-FFF2-40B4-BE49-F238E27FC236}">
                <a16:creationId xmlns:a16="http://schemas.microsoft.com/office/drawing/2014/main" id="{DE21C4C9-BB72-904B-8F46-05B66CFDB105}"/>
              </a:ext>
            </a:extLst>
          </p:cNvPr>
          <p:cNvSpPr txBox="1"/>
          <p:nvPr/>
        </p:nvSpPr>
        <p:spPr>
          <a:xfrm>
            <a:off x="4861050" y="3143340"/>
            <a:ext cx="470733" cy="25907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1100" b="1" i="0" dirty="0">
                <a:solidFill>
                  <a:srgbClr val="C21B17"/>
                </a:solidFill>
                <a:latin typeface="Arial"/>
                <a:ea typeface="Arial"/>
                <a:cs typeface="Arial"/>
                <a:sym typeface="Arial"/>
              </a:rPr>
              <a:t>21%</a:t>
            </a:r>
            <a:endParaRPr sz="1100" dirty="0">
              <a:solidFill>
                <a:srgbClr val="C21B17"/>
              </a:solidFill>
            </a:endParaRPr>
          </a:p>
        </p:txBody>
      </p:sp>
      <p:sp>
        <p:nvSpPr>
          <p:cNvPr id="52" name="Google Shape;282;p18">
            <a:extLst>
              <a:ext uri="{FF2B5EF4-FFF2-40B4-BE49-F238E27FC236}">
                <a16:creationId xmlns:a16="http://schemas.microsoft.com/office/drawing/2014/main" id="{18C0910F-4D5B-8648-950C-9A34F65570DB}"/>
              </a:ext>
            </a:extLst>
          </p:cNvPr>
          <p:cNvSpPr txBox="1"/>
          <p:nvPr/>
        </p:nvSpPr>
        <p:spPr>
          <a:xfrm>
            <a:off x="4861050" y="3796999"/>
            <a:ext cx="470733" cy="25907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1100" b="1" i="0" dirty="0">
                <a:solidFill>
                  <a:srgbClr val="C21B17"/>
                </a:solidFill>
                <a:latin typeface="Arial"/>
                <a:ea typeface="Arial"/>
                <a:cs typeface="Arial"/>
                <a:sym typeface="Arial"/>
              </a:rPr>
              <a:t>40%</a:t>
            </a:r>
            <a:endParaRPr sz="1100" dirty="0">
              <a:solidFill>
                <a:srgbClr val="C21B17"/>
              </a:solidFill>
            </a:endParaRPr>
          </a:p>
        </p:txBody>
      </p:sp>
      <p:sp>
        <p:nvSpPr>
          <p:cNvPr id="53" name="Google Shape;283;p18">
            <a:extLst>
              <a:ext uri="{FF2B5EF4-FFF2-40B4-BE49-F238E27FC236}">
                <a16:creationId xmlns:a16="http://schemas.microsoft.com/office/drawing/2014/main" id="{E5174D71-AEF2-EC47-8663-8D6DCEB725E5}"/>
              </a:ext>
            </a:extLst>
          </p:cNvPr>
          <p:cNvSpPr txBox="1"/>
          <p:nvPr/>
        </p:nvSpPr>
        <p:spPr>
          <a:xfrm>
            <a:off x="4861050" y="4451853"/>
            <a:ext cx="470733" cy="25907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1100" b="1" i="0" dirty="0">
                <a:solidFill>
                  <a:srgbClr val="C21B17"/>
                </a:solidFill>
                <a:latin typeface="Arial"/>
                <a:ea typeface="Arial"/>
                <a:cs typeface="Arial"/>
                <a:sym typeface="Arial"/>
              </a:rPr>
              <a:t>18%</a:t>
            </a:r>
            <a:endParaRPr sz="1100" dirty="0">
              <a:solidFill>
                <a:srgbClr val="C21B17"/>
              </a:solidFill>
            </a:endParaRPr>
          </a:p>
        </p:txBody>
      </p:sp>
      <p:sp>
        <p:nvSpPr>
          <p:cNvPr id="55" name="Google Shape;285;p18">
            <a:extLst>
              <a:ext uri="{FF2B5EF4-FFF2-40B4-BE49-F238E27FC236}">
                <a16:creationId xmlns:a16="http://schemas.microsoft.com/office/drawing/2014/main" id="{D355376F-B85A-6048-BB9C-C660C987B495}"/>
              </a:ext>
            </a:extLst>
          </p:cNvPr>
          <p:cNvSpPr/>
          <p:nvPr/>
        </p:nvSpPr>
        <p:spPr>
          <a:xfrm>
            <a:off x="811257" y="3049780"/>
            <a:ext cx="4832460" cy="400069"/>
          </a:xfrm>
          <a:prstGeom prst="rect">
            <a:avLst/>
          </a:prstGeom>
          <a:noFill/>
          <a:ln>
            <a:noFill/>
          </a:ln>
        </p:spPr>
        <p:txBody>
          <a:bodyPr spcFirstLastPara="1" wrap="square" lIns="90000" tIns="45700" rIns="91425" bIns="45700" anchor="t" anchorCtr="0">
            <a:spAutoFit/>
          </a:bodyPr>
          <a:lstStyle/>
          <a:p>
            <a:pPr marL="0" marR="0" lvl="0" indent="0" algn="l" rtl="0">
              <a:spcBef>
                <a:spcPts val="0"/>
              </a:spcBef>
              <a:spcAft>
                <a:spcPts val="0"/>
              </a:spcAft>
              <a:buNone/>
            </a:pPr>
            <a:r>
              <a:rPr lang="en-GB" sz="1000" dirty="0">
                <a:solidFill>
                  <a:srgbClr val="6F7072"/>
                </a:solidFill>
                <a:latin typeface="Arial"/>
                <a:ea typeface="Arial"/>
                <a:cs typeface="Arial"/>
                <a:sym typeface="Arial"/>
              </a:rPr>
              <a:t>21% seem to be in the </a:t>
            </a:r>
            <a:r>
              <a:rPr lang="en-GB" sz="1000" b="1" dirty="0">
                <a:solidFill>
                  <a:srgbClr val="C21B17"/>
                </a:solidFill>
                <a:latin typeface="Arial"/>
                <a:ea typeface="Arial"/>
                <a:cs typeface="Arial"/>
                <a:sym typeface="Arial"/>
              </a:rPr>
              <a:t>process of implementing one</a:t>
            </a:r>
            <a:r>
              <a:rPr lang="en-GB" sz="1000" dirty="0">
                <a:solidFill>
                  <a:srgbClr val="6F7072"/>
                </a:solidFill>
                <a:latin typeface="Arial"/>
                <a:ea typeface="Arial"/>
                <a:cs typeface="Arial"/>
                <a:sym typeface="Arial"/>
              </a:rPr>
              <a:t>, </a:t>
            </a:r>
            <a:endParaRPr sz="1000" dirty="0">
              <a:solidFill>
                <a:srgbClr val="6F7072"/>
              </a:solidFill>
            </a:endParaRPr>
          </a:p>
          <a:p>
            <a:pPr marL="0" marR="0" lvl="0" indent="0" algn="l" rtl="0">
              <a:spcBef>
                <a:spcPts val="0"/>
              </a:spcBef>
              <a:spcAft>
                <a:spcPts val="0"/>
              </a:spcAft>
              <a:buNone/>
            </a:pPr>
            <a:r>
              <a:rPr lang="en-GB" sz="1000" dirty="0">
                <a:solidFill>
                  <a:srgbClr val="6F7072"/>
                </a:solidFill>
                <a:latin typeface="Arial"/>
                <a:ea typeface="Arial"/>
                <a:cs typeface="Arial"/>
                <a:sym typeface="Arial"/>
              </a:rPr>
              <a:t>although they haven’t yet done so</a:t>
            </a:r>
            <a:endParaRPr sz="1000" dirty="0">
              <a:solidFill>
                <a:srgbClr val="6F7072"/>
              </a:solidFill>
            </a:endParaRPr>
          </a:p>
        </p:txBody>
      </p:sp>
      <p:sp>
        <p:nvSpPr>
          <p:cNvPr id="56" name="Google Shape;286;p18">
            <a:extLst>
              <a:ext uri="{FF2B5EF4-FFF2-40B4-BE49-F238E27FC236}">
                <a16:creationId xmlns:a16="http://schemas.microsoft.com/office/drawing/2014/main" id="{F298EEE0-E367-8340-9166-1C2988828E5E}"/>
              </a:ext>
            </a:extLst>
          </p:cNvPr>
          <p:cNvSpPr/>
          <p:nvPr/>
        </p:nvSpPr>
        <p:spPr>
          <a:xfrm>
            <a:off x="811256" y="3698691"/>
            <a:ext cx="4832459" cy="400069"/>
          </a:xfrm>
          <a:prstGeom prst="rect">
            <a:avLst/>
          </a:prstGeom>
          <a:noFill/>
          <a:ln>
            <a:noFill/>
          </a:ln>
        </p:spPr>
        <p:txBody>
          <a:bodyPr spcFirstLastPara="1" wrap="square" lIns="90000" tIns="45700" rIns="91425" bIns="45700" anchor="t" anchorCtr="0">
            <a:spAutoFit/>
          </a:bodyPr>
          <a:lstStyle/>
          <a:p>
            <a:pPr marL="0" marR="0" lvl="0" indent="0" algn="l" rtl="0">
              <a:spcBef>
                <a:spcPts val="0"/>
              </a:spcBef>
              <a:spcAft>
                <a:spcPts val="0"/>
              </a:spcAft>
              <a:buNone/>
            </a:pPr>
            <a:r>
              <a:rPr lang="en-GB" sz="1000" dirty="0">
                <a:solidFill>
                  <a:srgbClr val="6F7072"/>
                </a:solidFill>
                <a:latin typeface="Arial"/>
                <a:ea typeface="Arial"/>
                <a:cs typeface="Arial"/>
                <a:sym typeface="Arial"/>
              </a:rPr>
              <a:t>40% report they may potentially adopt </a:t>
            </a:r>
            <a:endParaRPr sz="1000" dirty="0">
              <a:solidFill>
                <a:srgbClr val="6F7072"/>
              </a:solidFill>
            </a:endParaRPr>
          </a:p>
          <a:p>
            <a:pPr marL="0" marR="0" lvl="0" indent="0" algn="l" rtl="0">
              <a:spcBef>
                <a:spcPts val="0"/>
              </a:spcBef>
              <a:spcAft>
                <a:spcPts val="0"/>
              </a:spcAft>
              <a:buNone/>
            </a:pPr>
            <a:r>
              <a:rPr lang="en-GB" sz="1000" dirty="0">
                <a:solidFill>
                  <a:srgbClr val="6F7072"/>
                </a:solidFill>
                <a:latin typeface="Arial"/>
                <a:ea typeface="Arial"/>
                <a:cs typeface="Arial"/>
                <a:sym typeface="Arial"/>
              </a:rPr>
              <a:t>a sustainability strategy in the future</a:t>
            </a:r>
            <a:endParaRPr sz="1000" dirty="0">
              <a:solidFill>
                <a:srgbClr val="6F7072"/>
              </a:solidFill>
            </a:endParaRPr>
          </a:p>
        </p:txBody>
      </p:sp>
      <p:sp>
        <p:nvSpPr>
          <p:cNvPr id="57" name="Google Shape;287;p18">
            <a:extLst>
              <a:ext uri="{FF2B5EF4-FFF2-40B4-BE49-F238E27FC236}">
                <a16:creationId xmlns:a16="http://schemas.microsoft.com/office/drawing/2014/main" id="{D6D7EAD7-F809-4744-A881-226AF5CC295D}"/>
              </a:ext>
            </a:extLst>
          </p:cNvPr>
          <p:cNvSpPr/>
          <p:nvPr/>
        </p:nvSpPr>
        <p:spPr>
          <a:xfrm>
            <a:off x="811257" y="4347602"/>
            <a:ext cx="4832458" cy="400069"/>
          </a:xfrm>
          <a:prstGeom prst="rect">
            <a:avLst/>
          </a:prstGeom>
          <a:noFill/>
          <a:ln>
            <a:noFill/>
          </a:ln>
        </p:spPr>
        <p:txBody>
          <a:bodyPr spcFirstLastPara="1" wrap="square" lIns="90000" tIns="45700" rIns="91425" bIns="45700" anchor="t" anchorCtr="0">
            <a:spAutoFit/>
          </a:bodyPr>
          <a:lstStyle/>
          <a:p>
            <a:pPr marL="0" marR="0" lvl="0" indent="0" algn="l" rtl="0">
              <a:spcBef>
                <a:spcPts val="0"/>
              </a:spcBef>
              <a:spcAft>
                <a:spcPts val="0"/>
              </a:spcAft>
              <a:buNone/>
            </a:pPr>
            <a:r>
              <a:rPr lang="en-GB" sz="1000" dirty="0">
                <a:solidFill>
                  <a:srgbClr val="6F7072"/>
                </a:solidFill>
                <a:latin typeface="Arial"/>
                <a:ea typeface="Arial"/>
                <a:cs typeface="Arial"/>
                <a:sym typeface="Arial"/>
              </a:rPr>
              <a:t>18% declare that they have not considered implementing </a:t>
            </a:r>
          </a:p>
          <a:p>
            <a:pPr marL="0" marR="0" lvl="0" indent="0" algn="l" rtl="0">
              <a:spcBef>
                <a:spcPts val="0"/>
              </a:spcBef>
              <a:spcAft>
                <a:spcPts val="0"/>
              </a:spcAft>
              <a:buNone/>
            </a:pPr>
            <a:r>
              <a:rPr lang="en-GB" sz="1000" dirty="0">
                <a:solidFill>
                  <a:srgbClr val="6F7072"/>
                </a:solidFill>
                <a:latin typeface="Arial"/>
                <a:ea typeface="Arial"/>
                <a:cs typeface="Arial"/>
                <a:sym typeface="Arial"/>
              </a:rPr>
              <a:t>one and will not do so in the future </a:t>
            </a:r>
            <a:endParaRPr sz="1000" dirty="0">
              <a:solidFill>
                <a:srgbClr val="6F7072"/>
              </a:solidFill>
            </a:endParaRPr>
          </a:p>
        </p:txBody>
      </p:sp>
      <p:graphicFrame>
        <p:nvGraphicFramePr>
          <p:cNvPr id="65" name="Google Shape;279;p18">
            <a:extLst>
              <a:ext uri="{FF2B5EF4-FFF2-40B4-BE49-F238E27FC236}">
                <a16:creationId xmlns:a16="http://schemas.microsoft.com/office/drawing/2014/main" id="{8D14FF55-365E-D341-B5FE-F41B655F77BF}"/>
              </a:ext>
            </a:extLst>
          </p:cNvPr>
          <p:cNvGraphicFramePr/>
          <p:nvPr>
            <p:extLst>
              <p:ext uri="{D42A27DB-BD31-4B8C-83A1-F6EECF244321}">
                <p14:modId xmlns:p14="http://schemas.microsoft.com/office/powerpoint/2010/main" val="217571046"/>
              </p:ext>
            </p:extLst>
          </p:nvPr>
        </p:nvGraphicFramePr>
        <p:xfrm>
          <a:off x="4695554" y="4790255"/>
          <a:ext cx="801726" cy="923020"/>
        </p:xfrm>
        <a:graphic>
          <a:graphicData uri="http://schemas.openxmlformats.org/drawingml/2006/chart">
            <c:chart xmlns:c="http://schemas.openxmlformats.org/drawingml/2006/chart" xmlns:r="http://schemas.openxmlformats.org/officeDocument/2006/relationships" r:id="rId7"/>
          </a:graphicData>
        </a:graphic>
      </p:graphicFrame>
      <p:sp>
        <p:nvSpPr>
          <p:cNvPr id="66" name="Google Shape;283;p18">
            <a:extLst>
              <a:ext uri="{FF2B5EF4-FFF2-40B4-BE49-F238E27FC236}">
                <a16:creationId xmlns:a16="http://schemas.microsoft.com/office/drawing/2014/main" id="{93AA7C53-0742-6B4C-B3A5-7AB2EA9D1E09}"/>
              </a:ext>
            </a:extLst>
          </p:cNvPr>
          <p:cNvSpPr txBox="1"/>
          <p:nvPr/>
        </p:nvSpPr>
        <p:spPr>
          <a:xfrm>
            <a:off x="4861050" y="5124253"/>
            <a:ext cx="470733" cy="25907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1100" b="1" i="0" dirty="0">
                <a:solidFill>
                  <a:srgbClr val="C21B17"/>
                </a:solidFill>
                <a:latin typeface="Arial"/>
                <a:ea typeface="Arial"/>
                <a:cs typeface="Arial"/>
                <a:sym typeface="Arial"/>
              </a:rPr>
              <a:t>8%</a:t>
            </a:r>
            <a:endParaRPr sz="1100" dirty="0">
              <a:solidFill>
                <a:srgbClr val="C21B17"/>
              </a:solidFill>
            </a:endParaRPr>
          </a:p>
        </p:txBody>
      </p:sp>
      <p:sp>
        <p:nvSpPr>
          <p:cNvPr id="67" name="Google Shape;287;p18">
            <a:extLst>
              <a:ext uri="{FF2B5EF4-FFF2-40B4-BE49-F238E27FC236}">
                <a16:creationId xmlns:a16="http://schemas.microsoft.com/office/drawing/2014/main" id="{FC0E386F-59EF-4841-A632-F2C9F68A78AC}"/>
              </a:ext>
            </a:extLst>
          </p:cNvPr>
          <p:cNvSpPr/>
          <p:nvPr/>
        </p:nvSpPr>
        <p:spPr>
          <a:xfrm>
            <a:off x="811257" y="5133506"/>
            <a:ext cx="4832458" cy="246181"/>
          </a:xfrm>
          <a:prstGeom prst="rect">
            <a:avLst/>
          </a:prstGeom>
          <a:noFill/>
          <a:ln>
            <a:noFill/>
          </a:ln>
        </p:spPr>
        <p:txBody>
          <a:bodyPr spcFirstLastPara="1" wrap="square" lIns="90000" tIns="45700" rIns="91425" bIns="45700" anchor="t" anchorCtr="0">
            <a:spAutoFit/>
          </a:bodyPr>
          <a:lstStyle/>
          <a:p>
            <a:r>
              <a:rPr lang="en-GB" sz="1000" dirty="0">
                <a:solidFill>
                  <a:srgbClr val="6F7072"/>
                </a:solidFill>
                <a:cs typeface="Arial"/>
              </a:rPr>
              <a:t>8% ”don’t’ know” or “not applicable”</a:t>
            </a:r>
          </a:p>
        </p:txBody>
      </p:sp>
      <p:cxnSp>
        <p:nvCxnSpPr>
          <p:cNvPr id="111" name="Google Shape;284;p18">
            <a:extLst>
              <a:ext uri="{FF2B5EF4-FFF2-40B4-BE49-F238E27FC236}">
                <a16:creationId xmlns:a16="http://schemas.microsoft.com/office/drawing/2014/main" id="{29CB03EC-2A22-F640-8E49-1E3F553119BF}"/>
              </a:ext>
            </a:extLst>
          </p:cNvPr>
          <p:cNvCxnSpPr>
            <a:cxnSpLocks/>
          </p:cNvCxnSpPr>
          <p:nvPr/>
        </p:nvCxnSpPr>
        <p:spPr>
          <a:xfrm>
            <a:off x="6637000" y="2007757"/>
            <a:ext cx="4920343" cy="0"/>
          </a:xfrm>
          <a:prstGeom prst="straightConnector1">
            <a:avLst/>
          </a:prstGeom>
          <a:noFill/>
          <a:ln w="9525" cap="flat" cmpd="sng">
            <a:solidFill>
              <a:srgbClr val="C21B17"/>
            </a:solidFill>
            <a:prstDash val="solid"/>
            <a:miter lim="800000"/>
            <a:headEnd type="none" w="sm" len="sm"/>
            <a:tailEnd type="none" w="sm" len="sm"/>
          </a:ln>
        </p:spPr>
      </p:cxnSp>
      <p:sp>
        <p:nvSpPr>
          <p:cNvPr id="112" name="Rettangolo 111">
            <a:extLst>
              <a:ext uri="{FF2B5EF4-FFF2-40B4-BE49-F238E27FC236}">
                <a16:creationId xmlns:a16="http://schemas.microsoft.com/office/drawing/2014/main" id="{173A418F-AD0F-274B-8099-5BA53F443FD5}"/>
              </a:ext>
            </a:extLst>
          </p:cNvPr>
          <p:cNvSpPr/>
          <p:nvPr/>
        </p:nvSpPr>
        <p:spPr>
          <a:xfrm>
            <a:off x="7051214" y="2307666"/>
            <a:ext cx="4252821" cy="861734"/>
          </a:xfrm>
          <a:prstGeom prst="rect">
            <a:avLst/>
          </a:prstGeom>
          <a:noFill/>
          <a:ln>
            <a:noFill/>
          </a:ln>
        </p:spPr>
        <p:txBody>
          <a:bodyPr spcFirstLastPara="1" wrap="square" lIns="90000" tIns="45700" rIns="91425" bIns="45700" anchor="t" anchorCtr="0">
            <a:spAutoFit/>
          </a:bodyPr>
          <a:lstStyle/>
          <a:p>
            <a:r>
              <a:rPr lang="en-GB" sz="1000" b="1" dirty="0">
                <a:solidFill>
                  <a:srgbClr val="C21B17"/>
                </a:solidFill>
                <a:latin typeface="Arial"/>
                <a:cs typeface="Arial"/>
              </a:rPr>
              <a:t>Employee welfare, including occupational health and safety </a:t>
            </a:r>
          </a:p>
          <a:p>
            <a:r>
              <a:rPr lang="en-GB" sz="1000" b="1" dirty="0">
                <a:solidFill>
                  <a:srgbClr val="C21B17"/>
                </a:solidFill>
                <a:latin typeface="Arial"/>
                <a:cs typeface="Arial"/>
              </a:rPr>
              <a:t>and well-being</a:t>
            </a:r>
          </a:p>
          <a:p>
            <a:r>
              <a:rPr lang="en-GB" sz="1000" dirty="0">
                <a:solidFill>
                  <a:srgbClr val="6F7072"/>
                </a:solidFill>
                <a:latin typeface="Arial"/>
                <a:cs typeface="Arial"/>
              </a:rPr>
              <a:t>Initiatives are reported by 66% of SMEs in Italy, 65% in Germany, 76% in Austria, 66% in Spain, 68% in Hungary. French, Czech, and Swiss SMEs significantly engage employees on welfare initiatives too</a:t>
            </a:r>
          </a:p>
        </p:txBody>
      </p:sp>
      <p:sp>
        <p:nvSpPr>
          <p:cNvPr id="113" name="Rettangolo 112">
            <a:extLst>
              <a:ext uri="{FF2B5EF4-FFF2-40B4-BE49-F238E27FC236}">
                <a16:creationId xmlns:a16="http://schemas.microsoft.com/office/drawing/2014/main" id="{7C481CD7-DF6F-994A-8218-907D42F339D1}"/>
              </a:ext>
            </a:extLst>
          </p:cNvPr>
          <p:cNvSpPr/>
          <p:nvPr/>
        </p:nvSpPr>
        <p:spPr>
          <a:xfrm>
            <a:off x="7051219" y="3474188"/>
            <a:ext cx="4252820" cy="861734"/>
          </a:xfrm>
          <a:prstGeom prst="rect">
            <a:avLst/>
          </a:prstGeom>
          <a:noFill/>
          <a:ln>
            <a:noFill/>
          </a:ln>
        </p:spPr>
        <p:txBody>
          <a:bodyPr spcFirstLastPara="1" wrap="square" lIns="90000" tIns="45700" rIns="91425" bIns="45700" anchor="t" anchorCtr="0">
            <a:spAutoFit/>
          </a:bodyPr>
          <a:lstStyle/>
          <a:p>
            <a:r>
              <a:rPr lang="en-GB" sz="1000" b="1" dirty="0">
                <a:solidFill>
                  <a:srgbClr val="C21B17"/>
                </a:solidFill>
                <a:latin typeface="Arial"/>
                <a:cs typeface="Arial"/>
              </a:rPr>
              <a:t>Environmental protection</a:t>
            </a:r>
          </a:p>
          <a:p>
            <a:r>
              <a:rPr lang="en-GB" sz="1000" dirty="0">
                <a:solidFill>
                  <a:srgbClr val="6F7072"/>
                </a:solidFill>
                <a:latin typeface="Arial"/>
                <a:cs typeface="Arial"/>
              </a:rPr>
              <a:t>Initiatives are reported by 67% of SMEs in Italy, 69% in Spain and 66% in Switzerland. 90% of the initiatives reported in Germany by SMEs are related to energy efficiency, whereas French SMEs are mainly focused on environmental design</a:t>
            </a:r>
          </a:p>
        </p:txBody>
      </p:sp>
      <p:sp>
        <p:nvSpPr>
          <p:cNvPr id="114" name="Rettangolo 113">
            <a:extLst>
              <a:ext uri="{FF2B5EF4-FFF2-40B4-BE49-F238E27FC236}">
                <a16:creationId xmlns:a16="http://schemas.microsoft.com/office/drawing/2014/main" id="{7E4D0838-CE50-E74F-AF46-4E18A1AFE46F}"/>
              </a:ext>
            </a:extLst>
          </p:cNvPr>
          <p:cNvSpPr/>
          <p:nvPr/>
        </p:nvSpPr>
        <p:spPr>
          <a:xfrm>
            <a:off x="7051219" y="4438010"/>
            <a:ext cx="4252820" cy="1015622"/>
          </a:xfrm>
          <a:prstGeom prst="rect">
            <a:avLst/>
          </a:prstGeom>
          <a:noFill/>
          <a:ln>
            <a:noFill/>
          </a:ln>
        </p:spPr>
        <p:txBody>
          <a:bodyPr spcFirstLastPara="1" wrap="square" lIns="90000" tIns="45700" rIns="91425" bIns="45700" anchor="t" anchorCtr="0">
            <a:spAutoFit/>
          </a:bodyPr>
          <a:lstStyle/>
          <a:p>
            <a:r>
              <a:rPr lang="en-GB" sz="1000" b="1" dirty="0">
                <a:solidFill>
                  <a:srgbClr val="C21B17"/>
                </a:solidFill>
                <a:latin typeface="Arial"/>
                <a:cs typeface="Arial"/>
              </a:rPr>
              <a:t>Community engagement</a:t>
            </a:r>
          </a:p>
          <a:p>
            <a:r>
              <a:rPr lang="en-GB" sz="1000" dirty="0">
                <a:solidFill>
                  <a:srgbClr val="6F7072"/>
                </a:solidFill>
                <a:latin typeface="Arial"/>
                <a:cs typeface="Arial"/>
              </a:rPr>
              <a:t>European SMEs confirm being active in supporting social, educational, cultural, as well as charitable and religious-related initiatives in their local communities (e.g. 84% of German SMEs focus their social engagement on supporting social, charitable or church institutions within their community) </a:t>
            </a:r>
          </a:p>
        </p:txBody>
      </p:sp>
      <p:pic>
        <p:nvPicPr>
          <p:cNvPr id="115" name="Google Shape;171;p10">
            <a:extLst>
              <a:ext uri="{FF2B5EF4-FFF2-40B4-BE49-F238E27FC236}">
                <a16:creationId xmlns:a16="http://schemas.microsoft.com/office/drawing/2014/main" id="{A258BB31-699C-6E49-85B9-3B757E87FB5E}"/>
              </a:ext>
            </a:extLst>
          </p:cNvPr>
          <p:cNvPicPr preferRelativeResize="0"/>
          <p:nvPr/>
        </p:nvPicPr>
        <p:blipFill rotWithShape="1">
          <a:blip r:embed="rId8">
            <a:alphaModFix/>
          </a:blip>
          <a:srcRect/>
          <a:stretch/>
        </p:blipFill>
        <p:spPr>
          <a:xfrm>
            <a:off x="6487384" y="2243703"/>
            <a:ext cx="588013" cy="588013"/>
          </a:xfrm>
          <a:prstGeom prst="rect">
            <a:avLst/>
          </a:prstGeom>
          <a:noFill/>
          <a:ln>
            <a:noFill/>
          </a:ln>
        </p:spPr>
      </p:pic>
      <p:pic>
        <p:nvPicPr>
          <p:cNvPr id="116" name="Google Shape;172;p10">
            <a:extLst>
              <a:ext uri="{FF2B5EF4-FFF2-40B4-BE49-F238E27FC236}">
                <a16:creationId xmlns:a16="http://schemas.microsoft.com/office/drawing/2014/main" id="{FF41E94A-55FD-F44E-99E9-3418F3D9D124}"/>
              </a:ext>
            </a:extLst>
          </p:cNvPr>
          <p:cNvPicPr preferRelativeResize="0"/>
          <p:nvPr/>
        </p:nvPicPr>
        <p:blipFill rotWithShape="1">
          <a:blip r:embed="rId9">
            <a:alphaModFix/>
          </a:blip>
          <a:srcRect/>
          <a:stretch/>
        </p:blipFill>
        <p:spPr>
          <a:xfrm>
            <a:off x="6487384" y="3289794"/>
            <a:ext cx="588013" cy="588013"/>
          </a:xfrm>
          <a:prstGeom prst="rect">
            <a:avLst/>
          </a:prstGeom>
          <a:noFill/>
          <a:ln>
            <a:noFill/>
          </a:ln>
        </p:spPr>
      </p:pic>
      <p:pic>
        <p:nvPicPr>
          <p:cNvPr id="117" name="Google Shape;174;p10">
            <a:extLst>
              <a:ext uri="{FF2B5EF4-FFF2-40B4-BE49-F238E27FC236}">
                <a16:creationId xmlns:a16="http://schemas.microsoft.com/office/drawing/2014/main" id="{4F6F51DB-7863-3A49-960A-4437AD3CC2CD}"/>
              </a:ext>
            </a:extLst>
          </p:cNvPr>
          <p:cNvPicPr preferRelativeResize="0"/>
          <p:nvPr/>
        </p:nvPicPr>
        <p:blipFill rotWithShape="1">
          <a:blip r:embed="rId10">
            <a:alphaModFix/>
          </a:blip>
          <a:srcRect/>
          <a:stretch/>
        </p:blipFill>
        <p:spPr>
          <a:xfrm>
            <a:off x="6487384" y="4285358"/>
            <a:ext cx="588013" cy="588013"/>
          </a:xfrm>
          <a:prstGeom prst="rect">
            <a:avLst/>
          </a:prstGeom>
          <a:noFill/>
          <a:ln>
            <a:noFill/>
          </a:ln>
        </p:spPr>
      </p:pic>
      <p:sp>
        <p:nvSpPr>
          <p:cNvPr id="129" name="Google Shape;293;p18">
            <a:extLst>
              <a:ext uri="{FF2B5EF4-FFF2-40B4-BE49-F238E27FC236}">
                <a16:creationId xmlns:a16="http://schemas.microsoft.com/office/drawing/2014/main" id="{C9CC53B9-E7F2-4F46-B3BC-EF25F4C04A8F}"/>
              </a:ext>
            </a:extLst>
          </p:cNvPr>
          <p:cNvSpPr/>
          <p:nvPr/>
        </p:nvSpPr>
        <p:spPr>
          <a:xfrm rot="5400000">
            <a:off x="5800648" y="3445453"/>
            <a:ext cx="639323" cy="213108"/>
          </a:xfrm>
          <a:prstGeom prst="triangle">
            <a:avLst>
              <a:gd name="adj" fmla="val 50000"/>
            </a:avLst>
          </a:prstGeom>
          <a:solidFill>
            <a:srgbClr val="C21B17"/>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130" name="Google Shape;284;p18">
            <a:extLst>
              <a:ext uri="{FF2B5EF4-FFF2-40B4-BE49-F238E27FC236}">
                <a16:creationId xmlns:a16="http://schemas.microsoft.com/office/drawing/2014/main" id="{B464DF36-CEC8-0F4B-AD3C-FFDCD55AC8F0}"/>
              </a:ext>
            </a:extLst>
          </p:cNvPr>
          <p:cNvCxnSpPr>
            <a:cxnSpLocks/>
          </p:cNvCxnSpPr>
          <p:nvPr/>
        </p:nvCxnSpPr>
        <p:spPr>
          <a:xfrm>
            <a:off x="649857" y="2007757"/>
            <a:ext cx="4920343" cy="0"/>
          </a:xfrm>
          <a:prstGeom prst="straightConnector1">
            <a:avLst/>
          </a:prstGeom>
          <a:noFill/>
          <a:ln w="9525" cap="flat" cmpd="sng">
            <a:solidFill>
              <a:srgbClr val="C21B17"/>
            </a:solidFill>
            <a:prstDash val="solid"/>
            <a:miter lim="800000"/>
            <a:headEnd type="none" w="sm" len="sm"/>
            <a:tailEnd type="none" w="sm" len="sm"/>
          </a:ln>
        </p:spPr>
      </p:cxnSp>
      <p:sp>
        <p:nvSpPr>
          <p:cNvPr id="131" name="Google Shape;9;p56">
            <a:extLst>
              <a:ext uri="{FF2B5EF4-FFF2-40B4-BE49-F238E27FC236}">
                <a16:creationId xmlns:a16="http://schemas.microsoft.com/office/drawing/2014/main" id="{983234FA-6A5D-0540-BB46-99112D9ABFF3}"/>
              </a:ext>
            </a:extLst>
          </p:cNvPr>
          <p:cNvSpPr/>
          <p:nvPr/>
        </p:nvSpPr>
        <p:spPr>
          <a:xfrm>
            <a:off x="11672272" y="6365355"/>
            <a:ext cx="519728" cy="181429"/>
          </a:xfrm>
          <a:prstGeom prst="rect">
            <a:avLst/>
          </a:prstGeom>
          <a:solidFill>
            <a:srgbClr val="C21B17"/>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32" name="Google Shape;10;p56">
            <a:extLst>
              <a:ext uri="{FF2B5EF4-FFF2-40B4-BE49-F238E27FC236}">
                <a16:creationId xmlns:a16="http://schemas.microsoft.com/office/drawing/2014/main" id="{244DF6B6-84A1-A946-90A7-EE90C869FE59}"/>
              </a:ext>
            </a:extLst>
          </p:cNvPr>
          <p:cNvSpPr txBox="1">
            <a:spLocks/>
          </p:cNvSpPr>
          <p:nvPr/>
        </p:nvSpPr>
        <p:spPr>
          <a:xfrm>
            <a:off x="11672272" y="6336014"/>
            <a:ext cx="519728" cy="240111"/>
          </a:xfrm>
          <a:prstGeom prst="rect">
            <a:avLst/>
          </a:prstGeom>
          <a:noFill/>
          <a:ln>
            <a:noFill/>
          </a:ln>
        </p:spPr>
        <p:txBody>
          <a:bodyPr spcFirstLastPara="1" wrap="square" lIns="91425" tIns="45700" rIns="91425" bIns="45700" anchor="ctr" anchorCtr="0">
            <a:noAutofit/>
          </a:bodyPr>
          <a:lstStyle>
            <a:defPPr>
              <a:defRPr lang="en-US"/>
            </a:defPPr>
            <a:lvl1pPr marL="0" marR="0" lvl="0" indent="0" algn="l" defTabSz="914400" rtl="0" eaLnBrk="1" latinLnBrk="0" hangingPunct="1">
              <a:spcBef>
                <a:spcPts val="0"/>
              </a:spcBef>
              <a:buNone/>
              <a:defRPr sz="800" b="0" i="0" u="none" strike="noStrike" kern="1200" cap="none">
                <a:solidFill>
                  <a:schemeClr val="lt1"/>
                </a:solidFill>
                <a:latin typeface="Arial"/>
                <a:ea typeface="Arial"/>
                <a:cs typeface="Arial"/>
                <a:sym typeface="Arial"/>
              </a:defRPr>
            </a:lvl1pPr>
            <a:lvl2pPr marL="0" marR="0" lvl="1" indent="0" algn="l" defTabSz="914400" rtl="0" eaLnBrk="1" latinLnBrk="0" hangingPunct="1">
              <a:spcBef>
                <a:spcPts val="0"/>
              </a:spcBef>
              <a:buNone/>
              <a:defRPr sz="800" b="0" i="0" u="none" strike="noStrike" kern="1200" cap="none">
                <a:solidFill>
                  <a:schemeClr val="lt1"/>
                </a:solidFill>
                <a:latin typeface="Arial"/>
                <a:ea typeface="Arial"/>
                <a:cs typeface="Arial"/>
                <a:sym typeface="Arial"/>
              </a:defRPr>
            </a:lvl2pPr>
            <a:lvl3pPr marL="0" marR="0" lvl="2" indent="0" algn="l" defTabSz="914400" rtl="0" eaLnBrk="1" latinLnBrk="0" hangingPunct="1">
              <a:spcBef>
                <a:spcPts val="0"/>
              </a:spcBef>
              <a:buNone/>
              <a:defRPr sz="800" b="0" i="0" u="none" strike="noStrike" kern="1200" cap="none">
                <a:solidFill>
                  <a:schemeClr val="lt1"/>
                </a:solidFill>
                <a:latin typeface="Arial"/>
                <a:ea typeface="Arial"/>
                <a:cs typeface="Arial"/>
                <a:sym typeface="Arial"/>
              </a:defRPr>
            </a:lvl3pPr>
            <a:lvl4pPr marL="0" marR="0" lvl="3" indent="0" algn="l" defTabSz="914400" rtl="0" eaLnBrk="1" latinLnBrk="0" hangingPunct="1">
              <a:spcBef>
                <a:spcPts val="0"/>
              </a:spcBef>
              <a:buNone/>
              <a:defRPr sz="800" b="0" i="0" u="none" strike="noStrike" kern="1200" cap="none">
                <a:solidFill>
                  <a:schemeClr val="lt1"/>
                </a:solidFill>
                <a:latin typeface="Arial"/>
                <a:ea typeface="Arial"/>
                <a:cs typeface="Arial"/>
                <a:sym typeface="Arial"/>
              </a:defRPr>
            </a:lvl4pPr>
            <a:lvl5pPr marL="0" marR="0" lvl="4" indent="0" algn="l" defTabSz="914400" rtl="0" eaLnBrk="1" latinLnBrk="0" hangingPunct="1">
              <a:spcBef>
                <a:spcPts val="0"/>
              </a:spcBef>
              <a:buNone/>
              <a:defRPr sz="800" b="0" i="0" u="none" strike="noStrike" kern="1200" cap="none">
                <a:solidFill>
                  <a:schemeClr val="lt1"/>
                </a:solidFill>
                <a:latin typeface="Arial"/>
                <a:ea typeface="Arial"/>
                <a:cs typeface="Arial"/>
                <a:sym typeface="Arial"/>
              </a:defRPr>
            </a:lvl5pPr>
            <a:lvl6pPr marL="0" marR="0" lvl="5" indent="0" algn="l" defTabSz="914400" rtl="0" eaLnBrk="1" latinLnBrk="0" hangingPunct="1">
              <a:spcBef>
                <a:spcPts val="0"/>
              </a:spcBef>
              <a:buNone/>
              <a:defRPr sz="800" b="0" i="0" u="none" strike="noStrike" kern="1200" cap="none">
                <a:solidFill>
                  <a:schemeClr val="lt1"/>
                </a:solidFill>
                <a:latin typeface="Arial"/>
                <a:ea typeface="Arial"/>
                <a:cs typeface="Arial"/>
                <a:sym typeface="Arial"/>
              </a:defRPr>
            </a:lvl6pPr>
            <a:lvl7pPr marL="0" marR="0" lvl="6" indent="0" algn="l" defTabSz="914400" rtl="0" eaLnBrk="1" latinLnBrk="0" hangingPunct="1">
              <a:spcBef>
                <a:spcPts val="0"/>
              </a:spcBef>
              <a:buNone/>
              <a:defRPr sz="800" b="0" i="0" u="none" strike="noStrike" kern="1200" cap="none">
                <a:solidFill>
                  <a:schemeClr val="lt1"/>
                </a:solidFill>
                <a:latin typeface="Arial"/>
                <a:ea typeface="Arial"/>
                <a:cs typeface="Arial"/>
                <a:sym typeface="Arial"/>
              </a:defRPr>
            </a:lvl7pPr>
            <a:lvl8pPr marL="0" marR="0" lvl="7" indent="0" algn="l" defTabSz="914400" rtl="0" eaLnBrk="1" latinLnBrk="0" hangingPunct="1">
              <a:spcBef>
                <a:spcPts val="0"/>
              </a:spcBef>
              <a:buNone/>
              <a:defRPr sz="800" b="0" i="0" u="none" strike="noStrike" kern="1200" cap="none">
                <a:solidFill>
                  <a:schemeClr val="lt1"/>
                </a:solidFill>
                <a:latin typeface="Arial"/>
                <a:ea typeface="Arial"/>
                <a:cs typeface="Arial"/>
                <a:sym typeface="Arial"/>
              </a:defRPr>
            </a:lvl8pPr>
            <a:lvl9pPr marL="0" marR="0" lvl="8" indent="0" algn="l" defTabSz="914400" rtl="0" eaLnBrk="1" latinLnBrk="0" hangingPunct="1">
              <a:spcBef>
                <a:spcPts val="0"/>
              </a:spcBef>
              <a:buNone/>
              <a:defRPr sz="800" b="0" i="0" u="none" strike="noStrike" kern="1200" cap="none">
                <a:solidFill>
                  <a:schemeClr val="lt1"/>
                </a:solidFill>
                <a:latin typeface="Arial"/>
                <a:ea typeface="Arial"/>
                <a:cs typeface="Arial"/>
                <a:sym typeface="Arial"/>
              </a:defRPr>
            </a:lvl9pPr>
          </a:lstStyle>
          <a:p>
            <a:fld id="{00000000-1234-1234-1234-123412341234}" type="slidenum">
              <a:rPr lang="en-GB" smtClean="0"/>
              <a:pPr/>
              <a:t>2</a:t>
            </a:fld>
            <a:endParaRPr lang="en-GB"/>
          </a:p>
        </p:txBody>
      </p:sp>
    </p:spTree>
    <p:extLst>
      <p:ext uri="{BB962C8B-B14F-4D97-AF65-F5344CB8AC3E}">
        <p14:creationId xmlns:p14="http://schemas.microsoft.com/office/powerpoint/2010/main" val="14248678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 name="Segnaposto testo 2">
            <a:extLst>
              <a:ext uri="{FF2B5EF4-FFF2-40B4-BE49-F238E27FC236}">
                <a16:creationId xmlns:a16="http://schemas.microsoft.com/office/drawing/2014/main" id="{83D70710-C7FE-1048-8708-775B63556A6E}"/>
              </a:ext>
            </a:extLst>
          </p:cNvPr>
          <p:cNvSpPr txBox="1">
            <a:spLocks/>
          </p:cNvSpPr>
          <p:nvPr/>
        </p:nvSpPr>
        <p:spPr>
          <a:xfrm>
            <a:off x="498443" y="1525606"/>
            <a:ext cx="8389526" cy="4411106"/>
          </a:xfrm>
          <a:prstGeom prst="rect">
            <a:avLst/>
          </a:prstGeom>
          <a:solidFill>
            <a:schemeClr val="bg1"/>
          </a:solidFill>
          <a:ln>
            <a:noFill/>
          </a:ln>
          <a:effectLst>
            <a:outerShdw blurRad="88900" dist="25400" dir="2700000" algn="tl" rotWithShape="0">
              <a:schemeClr val="bg1">
                <a:lumMod val="50000"/>
                <a:alpha val="30000"/>
              </a:schemeClr>
            </a:outerShdw>
          </a:effectLst>
        </p:spPr>
        <p:txBody>
          <a:bodyPr wrap="square" lIns="360000" rIns="360000" anchor="ctr">
            <a:noAutofit/>
          </a:bodyPr>
          <a:lstStyle>
            <a:lvl1pPr marL="0" marR="0" indent="0" algn="just" defTabSz="914377" rtl="0" eaLnBrk="1" fontAlgn="auto" latinLnBrk="0" hangingPunct="1">
              <a:lnSpc>
                <a:spcPct val="100000"/>
              </a:lnSpc>
              <a:spcBef>
                <a:spcPts val="0"/>
              </a:spcBef>
              <a:spcAft>
                <a:spcPts val="0"/>
              </a:spcAft>
              <a:buClr>
                <a:srgbClr val="AF0819"/>
              </a:buClr>
              <a:buSzTx/>
              <a:buFontTx/>
              <a:buNone/>
              <a:tabLst/>
              <a:defRPr kumimoji="0" lang="it-IT" sz="1200" b="0" i="0" u="none" strike="noStrike" kern="1200" cap="none" spc="0" normalizeH="0" baseline="0" dirty="0" smtClean="0">
                <a:ln>
                  <a:noFill/>
                </a:ln>
                <a:solidFill>
                  <a:prstClr val="black">
                    <a:lumMod val="50000"/>
                    <a:lumOff val="50000"/>
                  </a:prstClr>
                </a:solidFill>
                <a:effectLst/>
                <a:uFillTx/>
                <a:latin typeface="Arial Regular"/>
                <a:ea typeface="Arial"/>
                <a:cs typeface="Arial" panose="020B0604020202020204" pitchFamily="34" charset="0"/>
                <a:sym typeface="Arial"/>
              </a:defRPr>
            </a:lvl1pPr>
            <a:lvl2pPr marL="0" marR="0" indent="0" algn="just" defTabSz="914377" rtl="0" eaLnBrk="1" fontAlgn="auto" latinLnBrk="0" hangingPunct="1">
              <a:lnSpc>
                <a:spcPct val="100000"/>
              </a:lnSpc>
              <a:spcBef>
                <a:spcPts val="0"/>
              </a:spcBef>
              <a:spcAft>
                <a:spcPts val="0"/>
              </a:spcAft>
              <a:buClr>
                <a:srgbClr val="AF0819"/>
              </a:buClr>
              <a:buSzTx/>
              <a:buFontTx/>
              <a:buNone/>
              <a:tabLst/>
              <a:defRPr kumimoji="0" lang="it-IT" sz="1200" b="0" i="0" u="none" strike="noStrike" kern="1200" cap="none" spc="0" normalizeH="0" baseline="0" dirty="0" smtClean="0">
                <a:ln>
                  <a:noFill/>
                </a:ln>
                <a:solidFill>
                  <a:prstClr val="black">
                    <a:lumMod val="50000"/>
                    <a:lumOff val="50000"/>
                  </a:prstClr>
                </a:solidFill>
                <a:effectLst/>
                <a:uFillTx/>
                <a:latin typeface="Arial Regular"/>
                <a:ea typeface="Arial"/>
                <a:cs typeface="Arial" panose="020B0604020202020204" pitchFamily="34" charset="0"/>
                <a:sym typeface="Arial"/>
              </a:defRPr>
            </a:lvl2pPr>
            <a:lvl3pPr marL="0" marR="0" indent="0" algn="just" defTabSz="914377" rtl="0" eaLnBrk="1" fontAlgn="auto" latinLnBrk="0" hangingPunct="1">
              <a:lnSpc>
                <a:spcPct val="100000"/>
              </a:lnSpc>
              <a:spcBef>
                <a:spcPts val="0"/>
              </a:spcBef>
              <a:spcAft>
                <a:spcPts val="0"/>
              </a:spcAft>
              <a:buClr>
                <a:srgbClr val="AF0819"/>
              </a:buClr>
              <a:buSzTx/>
              <a:buFontTx/>
              <a:buNone/>
              <a:tabLst/>
              <a:defRPr kumimoji="0" lang="it-IT" sz="1200" b="0" i="0" u="none" strike="noStrike" kern="1200" cap="none" spc="0" normalizeH="0" baseline="0" dirty="0" smtClean="0">
                <a:ln>
                  <a:noFill/>
                </a:ln>
                <a:solidFill>
                  <a:prstClr val="black">
                    <a:lumMod val="50000"/>
                    <a:lumOff val="50000"/>
                  </a:prstClr>
                </a:solidFill>
                <a:effectLst/>
                <a:uFillTx/>
                <a:latin typeface="Arial Regular"/>
                <a:ea typeface="Arial"/>
                <a:cs typeface="Arial" panose="020B0604020202020204" pitchFamily="34" charset="0"/>
                <a:sym typeface="Arial"/>
              </a:defRPr>
            </a:lvl3pPr>
            <a:lvl4pPr marL="0" marR="0" indent="0" algn="just" defTabSz="914377" rtl="0" eaLnBrk="1" fontAlgn="auto" latinLnBrk="0" hangingPunct="1">
              <a:lnSpc>
                <a:spcPct val="100000"/>
              </a:lnSpc>
              <a:spcBef>
                <a:spcPts val="0"/>
              </a:spcBef>
              <a:spcAft>
                <a:spcPts val="0"/>
              </a:spcAft>
              <a:buClr>
                <a:srgbClr val="AF0819"/>
              </a:buClr>
              <a:buSzTx/>
              <a:buFontTx/>
              <a:buNone/>
              <a:tabLst/>
              <a:defRPr kumimoji="0" lang="it-IT" sz="1200" b="0" i="0" u="none" strike="noStrike" kern="1200" cap="none" spc="0" normalizeH="0" baseline="0" dirty="0" smtClean="0">
                <a:ln>
                  <a:noFill/>
                </a:ln>
                <a:solidFill>
                  <a:prstClr val="black">
                    <a:lumMod val="50000"/>
                    <a:lumOff val="50000"/>
                  </a:prstClr>
                </a:solidFill>
                <a:effectLst/>
                <a:uFillTx/>
                <a:latin typeface="Arial Regular"/>
                <a:ea typeface="Arial"/>
                <a:cs typeface="Arial" panose="020B0604020202020204" pitchFamily="34" charset="0"/>
                <a:sym typeface="Arial"/>
              </a:defRPr>
            </a:lvl4pPr>
            <a:lvl5pPr marL="0" marR="0" indent="0" algn="just" defTabSz="914377" rtl="0" eaLnBrk="1" fontAlgn="auto" latinLnBrk="0" hangingPunct="1">
              <a:lnSpc>
                <a:spcPct val="100000"/>
              </a:lnSpc>
              <a:spcBef>
                <a:spcPts val="0"/>
              </a:spcBef>
              <a:spcAft>
                <a:spcPts val="0"/>
              </a:spcAft>
              <a:buClr>
                <a:srgbClr val="AF0819"/>
              </a:buClr>
              <a:buSzTx/>
              <a:buFontTx/>
              <a:buNone/>
              <a:tabLst/>
              <a:defRPr kumimoji="0" lang="it-IT" sz="1200" b="0" i="0" u="none" strike="noStrike" kern="1200" cap="none" spc="0" normalizeH="0" baseline="0" dirty="0">
                <a:ln>
                  <a:noFill/>
                </a:ln>
                <a:solidFill>
                  <a:prstClr val="black">
                    <a:lumMod val="50000"/>
                    <a:lumOff val="50000"/>
                  </a:prstClr>
                </a:solidFill>
                <a:effectLst/>
                <a:uFillTx/>
                <a:latin typeface="Arial Regular"/>
                <a:ea typeface="Arial"/>
                <a:cs typeface="Arial" panose="020B0604020202020204" pitchFamily="34" charset="0"/>
                <a:sym typeface="Arial"/>
              </a:defRPr>
            </a:lvl5pPr>
            <a:lvl6pPr marL="3285313" indent="-298665" algn="l" defTabSz="597330" rtl="0" eaLnBrk="1" latinLnBrk="0" hangingPunct="1">
              <a:spcBef>
                <a:spcPct val="20000"/>
              </a:spcBef>
              <a:buFont typeface="Arial"/>
              <a:buChar char="•"/>
              <a:defRPr sz="2667" kern="1200">
                <a:solidFill>
                  <a:schemeClr val="tx1"/>
                </a:solidFill>
                <a:latin typeface="+mn-lt"/>
                <a:ea typeface="+mn-ea"/>
                <a:cs typeface="+mn-cs"/>
              </a:defRPr>
            </a:lvl6pPr>
            <a:lvl7pPr marL="3882643" indent="-298665" algn="l" defTabSz="597330" rtl="0" eaLnBrk="1" latinLnBrk="0" hangingPunct="1">
              <a:spcBef>
                <a:spcPct val="20000"/>
              </a:spcBef>
              <a:buFont typeface="Arial"/>
              <a:buChar char="•"/>
              <a:defRPr sz="2667" kern="1200">
                <a:solidFill>
                  <a:schemeClr val="tx1"/>
                </a:solidFill>
                <a:latin typeface="+mn-lt"/>
                <a:ea typeface="+mn-ea"/>
                <a:cs typeface="+mn-cs"/>
              </a:defRPr>
            </a:lvl7pPr>
            <a:lvl8pPr marL="4479973" indent="-298665" algn="l" defTabSz="597330" rtl="0" eaLnBrk="1" latinLnBrk="0" hangingPunct="1">
              <a:spcBef>
                <a:spcPct val="20000"/>
              </a:spcBef>
              <a:buFont typeface="Arial"/>
              <a:buChar char="•"/>
              <a:defRPr sz="2667" kern="1200">
                <a:solidFill>
                  <a:schemeClr val="tx1"/>
                </a:solidFill>
                <a:latin typeface="+mn-lt"/>
                <a:ea typeface="+mn-ea"/>
                <a:cs typeface="+mn-cs"/>
              </a:defRPr>
            </a:lvl8pPr>
            <a:lvl9pPr marL="5077302" indent="-298665" algn="l" defTabSz="597330" rtl="0" eaLnBrk="1" latinLnBrk="0" hangingPunct="1">
              <a:spcBef>
                <a:spcPct val="20000"/>
              </a:spcBef>
              <a:buFont typeface="Arial"/>
              <a:buChar char="•"/>
              <a:defRPr sz="2667" kern="1200">
                <a:solidFill>
                  <a:schemeClr val="tx1"/>
                </a:solidFill>
                <a:latin typeface="+mn-lt"/>
                <a:ea typeface="+mn-ea"/>
                <a:cs typeface="+mn-cs"/>
              </a:defRPr>
            </a:lvl9pPr>
          </a:lstStyle>
          <a:p>
            <a:pPr algn="ctr"/>
            <a:endParaRPr lang="el-GR" sz="1000" b="1" dirty="0">
              <a:solidFill>
                <a:srgbClr val="C21B17"/>
              </a:solidFill>
            </a:endParaRPr>
          </a:p>
        </p:txBody>
      </p:sp>
      <p:sp>
        <p:nvSpPr>
          <p:cNvPr id="197" name="Segnaposto testo 2">
            <a:extLst>
              <a:ext uri="{FF2B5EF4-FFF2-40B4-BE49-F238E27FC236}">
                <a16:creationId xmlns:a16="http://schemas.microsoft.com/office/drawing/2014/main" id="{5D616509-4768-D943-ABF8-2B0DF609F0CA}"/>
              </a:ext>
            </a:extLst>
          </p:cNvPr>
          <p:cNvSpPr txBox="1">
            <a:spLocks/>
          </p:cNvSpPr>
          <p:nvPr/>
        </p:nvSpPr>
        <p:spPr>
          <a:xfrm>
            <a:off x="9444210" y="1526147"/>
            <a:ext cx="2297967" cy="4407877"/>
          </a:xfrm>
          <a:prstGeom prst="rect">
            <a:avLst/>
          </a:prstGeom>
          <a:solidFill>
            <a:schemeClr val="bg1"/>
          </a:solidFill>
          <a:ln>
            <a:noFill/>
          </a:ln>
          <a:effectLst>
            <a:outerShdw blurRad="88900" dist="25400" dir="2700000" algn="tl" rotWithShape="0">
              <a:schemeClr val="bg1">
                <a:lumMod val="50000"/>
                <a:alpha val="30000"/>
              </a:schemeClr>
            </a:outerShdw>
          </a:effectLst>
        </p:spPr>
        <p:txBody>
          <a:bodyPr wrap="square" lIns="360000" rIns="360000" anchor="ctr">
            <a:noAutofit/>
          </a:bodyPr>
          <a:lstStyle>
            <a:lvl1pPr marL="0" marR="0" indent="0" algn="just" defTabSz="914377" rtl="0" eaLnBrk="1" fontAlgn="auto" latinLnBrk="0" hangingPunct="1">
              <a:lnSpc>
                <a:spcPct val="100000"/>
              </a:lnSpc>
              <a:spcBef>
                <a:spcPts val="0"/>
              </a:spcBef>
              <a:spcAft>
                <a:spcPts val="0"/>
              </a:spcAft>
              <a:buClr>
                <a:srgbClr val="AF0819"/>
              </a:buClr>
              <a:buSzTx/>
              <a:buFontTx/>
              <a:buNone/>
              <a:tabLst/>
              <a:defRPr kumimoji="0" lang="it-IT" sz="1200" b="0" i="0" u="none" strike="noStrike" kern="1200" cap="none" spc="0" normalizeH="0" baseline="0" dirty="0" smtClean="0">
                <a:ln>
                  <a:noFill/>
                </a:ln>
                <a:solidFill>
                  <a:prstClr val="black">
                    <a:lumMod val="50000"/>
                    <a:lumOff val="50000"/>
                  </a:prstClr>
                </a:solidFill>
                <a:effectLst/>
                <a:uFillTx/>
                <a:latin typeface="Arial Regular"/>
                <a:ea typeface="Arial"/>
                <a:cs typeface="Arial" panose="020B0604020202020204" pitchFamily="34" charset="0"/>
                <a:sym typeface="Arial"/>
              </a:defRPr>
            </a:lvl1pPr>
            <a:lvl2pPr marL="0" marR="0" indent="0" algn="just" defTabSz="914377" rtl="0" eaLnBrk="1" fontAlgn="auto" latinLnBrk="0" hangingPunct="1">
              <a:lnSpc>
                <a:spcPct val="100000"/>
              </a:lnSpc>
              <a:spcBef>
                <a:spcPts val="0"/>
              </a:spcBef>
              <a:spcAft>
                <a:spcPts val="0"/>
              </a:spcAft>
              <a:buClr>
                <a:srgbClr val="AF0819"/>
              </a:buClr>
              <a:buSzTx/>
              <a:buFontTx/>
              <a:buNone/>
              <a:tabLst/>
              <a:defRPr kumimoji="0" lang="it-IT" sz="1200" b="0" i="0" u="none" strike="noStrike" kern="1200" cap="none" spc="0" normalizeH="0" baseline="0" dirty="0" smtClean="0">
                <a:ln>
                  <a:noFill/>
                </a:ln>
                <a:solidFill>
                  <a:prstClr val="black">
                    <a:lumMod val="50000"/>
                    <a:lumOff val="50000"/>
                  </a:prstClr>
                </a:solidFill>
                <a:effectLst/>
                <a:uFillTx/>
                <a:latin typeface="Arial Regular"/>
                <a:ea typeface="Arial"/>
                <a:cs typeface="Arial" panose="020B0604020202020204" pitchFamily="34" charset="0"/>
                <a:sym typeface="Arial"/>
              </a:defRPr>
            </a:lvl2pPr>
            <a:lvl3pPr marL="0" marR="0" indent="0" algn="just" defTabSz="914377" rtl="0" eaLnBrk="1" fontAlgn="auto" latinLnBrk="0" hangingPunct="1">
              <a:lnSpc>
                <a:spcPct val="100000"/>
              </a:lnSpc>
              <a:spcBef>
                <a:spcPts val="0"/>
              </a:spcBef>
              <a:spcAft>
                <a:spcPts val="0"/>
              </a:spcAft>
              <a:buClr>
                <a:srgbClr val="AF0819"/>
              </a:buClr>
              <a:buSzTx/>
              <a:buFontTx/>
              <a:buNone/>
              <a:tabLst/>
              <a:defRPr kumimoji="0" lang="it-IT" sz="1200" b="0" i="0" u="none" strike="noStrike" kern="1200" cap="none" spc="0" normalizeH="0" baseline="0" dirty="0" smtClean="0">
                <a:ln>
                  <a:noFill/>
                </a:ln>
                <a:solidFill>
                  <a:prstClr val="black">
                    <a:lumMod val="50000"/>
                    <a:lumOff val="50000"/>
                  </a:prstClr>
                </a:solidFill>
                <a:effectLst/>
                <a:uFillTx/>
                <a:latin typeface="Arial Regular"/>
                <a:ea typeface="Arial"/>
                <a:cs typeface="Arial" panose="020B0604020202020204" pitchFamily="34" charset="0"/>
                <a:sym typeface="Arial"/>
              </a:defRPr>
            </a:lvl3pPr>
            <a:lvl4pPr marL="0" marR="0" indent="0" algn="just" defTabSz="914377" rtl="0" eaLnBrk="1" fontAlgn="auto" latinLnBrk="0" hangingPunct="1">
              <a:lnSpc>
                <a:spcPct val="100000"/>
              </a:lnSpc>
              <a:spcBef>
                <a:spcPts val="0"/>
              </a:spcBef>
              <a:spcAft>
                <a:spcPts val="0"/>
              </a:spcAft>
              <a:buClr>
                <a:srgbClr val="AF0819"/>
              </a:buClr>
              <a:buSzTx/>
              <a:buFontTx/>
              <a:buNone/>
              <a:tabLst/>
              <a:defRPr kumimoji="0" lang="it-IT" sz="1200" b="0" i="0" u="none" strike="noStrike" kern="1200" cap="none" spc="0" normalizeH="0" baseline="0" dirty="0" smtClean="0">
                <a:ln>
                  <a:noFill/>
                </a:ln>
                <a:solidFill>
                  <a:prstClr val="black">
                    <a:lumMod val="50000"/>
                    <a:lumOff val="50000"/>
                  </a:prstClr>
                </a:solidFill>
                <a:effectLst/>
                <a:uFillTx/>
                <a:latin typeface="Arial Regular"/>
                <a:ea typeface="Arial"/>
                <a:cs typeface="Arial" panose="020B0604020202020204" pitchFamily="34" charset="0"/>
                <a:sym typeface="Arial"/>
              </a:defRPr>
            </a:lvl4pPr>
            <a:lvl5pPr marL="0" marR="0" indent="0" algn="just" defTabSz="914377" rtl="0" eaLnBrk="1" fontAlgn="auto" latinLnBrk="0" hangingPunct="1">
              <a:lnSpc>
                <a:spcPct val="100000"/>
              </a:lnSpc>
              <a:spcBef>
                <a:spcPts val="0"/>
              </a:spcBef>
              <a:spcAft>
                <a:spcPts val="0"/>
              </a:spcAft>
              <a:buClr>
                <a:srgbClr val="AF0819"/>
              </a:buClr>
              <a:buSzTx/>
              <a:buFontTx/>
              <a:buNone/>
              <a:tabLst/>
              <a:defRPr kumimoji="0" lang="it-IT" sz="1200" b="0" i="0" u="none" strike="noStrike" kern="1200" cap="none" spc="0" normalizeH="0" baseline="0" dirty="0">
                <a:ln>
                  <a:noFill/>
                </a:ln>
                <a:solidFill>
                  <a:prstClr val="black">
                    <a:lumMod val="50000"/>
                    <a:lumOff val="50000"/>
                  </a:prstClr>
                </a:solidFill>
                <a:effectLst/>
                <a:uFillTx/>
                <a:latin typeface="Arial Regular"/>
                <a:ea typeface="Arial"/>
                <a:cs typeface="Arial" panose="020B0604020202020204" pitchFamily="34" charset="0"/>
                <a:sym typeface="Arial"/>
              </a:defRPr>
            </a:lvl5pPr>
            <a:lvl6pPr marL="3285313" indent="-298665" algn="l" defTabSz="597330" rtl="0" eaLnBrk="1" latinLnBrk="0" hangingPunct="1">
              <a:spcBef>
                <a:spcPct val="20000"/>
              </a:spcBef>
              <a:buFont typeface="Arial"/>
              <a:buChar char="•"/>
              <a:defRPr sz="2667" kern="1200">
                <a:solidFill>
                  <a:schemeClr val="tx1"/>
                </a:solidFill>
                <a:latin typeface="+mn-lt"/>
                <a:ea typeface="+mn-ea"/>
                <a:cs typeface="+mn-cs"/>
              </a:defRPr>
            </a:lvl6pPr>
            <a:lvl7pPr marL="3882643" indent="-298665" algn="l" defTabSz="597330" rtl="0" eaLnBrk="1" latinLnBrk="0" hangingPunct="1">
              <a:spcBef>
                <a:spcPct val="20000"/>
              </a:spcBef>
              <a:buFont typeface="Arial"/>
              <a:buChar char="•"/>
              <a:defRPr sz="2667" kern="1200">
                <a:solidFill>
                  <a:schemeClr val="tx1"/>
                </a:solidFill>
                <a:latin typeface="+mn-lt"/>
                <a:ea typeface="+mn-ea"/>
                <a:cs typeface="+mn-cs"/>
              </a:defRPr>
            </a:lvl7pPr>
            <a:lvl8pPr marL="4479973" indent="-298665" algn="l" defTabSz="597330" rtl="0" eaLnBrk="1" latinLnBrk="0" hangingPunct="1">
              <a:spcBef>
                <a:spcPct val="20000"/>
              </a:spcBef>
              <a:buFont typeface="Arial"/>
              <a:buChar char="•"/>
              <a:defRPr sz="2667" kern="1200">
                <a:solidFill>
                  <a:schemeClr val="tx1"/>
                </a:solidFill>
                <a:latin typeface="+mn-lt"/>
                <a:ea typeface="+mn-ea"/>
                <a:cs typeface="+mn-cs"/>
              </a:defRPr>
            </a:lvl8pPr>
            <a:lvl9pPr marL="5077302" indent="-298665" algn="l" defTabSz="597330" rtl="0" eaLnBrk="1" latinLnBrk="0" hangingPunct="1">
              <a:spcBef>
                <a:spcPct val="20000"/>
              </a:spcBef>
              <a:buFont typeface="Arial"/>
              <a:buChar char="•"/>
              <a:defRPr sz="2667" kern="1200">
                <a:solidFill>
                  <a:schemeClr val="tx1"/>
                </a:solidFill>
                <a:latin typeface="+mn-lt"/>
                <a:ea typeface="+mn-ea"/>
                <a:cs typeface="+mn-cs"/>
              </a:defRPr>
            </a:lvl9pPr>
          </a:lstStyle>
          <a:p>
            <a:pPr algn="l">
              <a:spcBef>
                <a:spcPts val="600"/>
              </a:spcBef>
            </a:pPr>
            <a:endParaRPr lang="it-IT" sz="1000" dirty="0">
              <a:solidFill>
                <a:srgbClr val="6F7072"/>
              </a:solidFill>
            </a:endParaRPr>
          </a:p>
        </p:txBody>
      </p:sp>
      <p:sp>
        <p:nvSpPr>
          <p:cNvPr id="5" name="Segnaposto testo 4">
            <a:extLst>
              <a:ext uri="{FF2B5EF4-FFF2-40B4-BE49-F238E27FC236}">
                <a16:creationId xmlns:a16="http://schemas.microsoft.com/office/drawing/2014/main" id="{FC79C907-414A-AB4D-A3CE-C98101428CAA}"/>
              </a:ext>
            </a:extLst>
          </p:cNvPr>
          <p:cNvSpPr>
            <a:spLocks noGrp="1"/>
          </p:cNvSpPr>
          <p:nvPr>
            <p:ph type="body" sz="quarter" idx="10"/>
          </p:nvPr>
        </p:nvSpPr>
        <p:spPr>
          <a:xfrm>
            <a:off x="757238" y="504897"/>
            <a:ext cx="11004550" cy="472801"/>
          </a:xfrm>
        </p:spPr>
        <p:txBody>
          <a:bodyPr/>
          <a:lstStyle/>
          <a:p>
            <a:r>
              <a:rPr lang="en-GB" dirty="0"/>
              <a:t>A joint effort to foster European SMEs’ just sustainable transition</a:t>
            </a:r>
            <a:endParaRPr lang="it-IT" dirty="0"/>
          </a:p>
        </p:txBody>
      </p:sp>
      <p:sp>
        <p:nvSpPr>
          <p:cNvPr id="106" name="TextBox 60">
            <a:extLst>
              <a:ext uri="{FF2B5EF4-FFF2-40B4-BE49-F238E27FC236}">
                <a16:creationId xmlns:a16="http://schemas.microsoft.com/office/drawing/2014/main" id="{F01A85FC-1ABA-CC4F-95A1-A48D0A558455}"/>
              </a:ext>
            </a:extLst>
          </p:cNvPr>
          <p:cNvSpPr txBox="1"/>
          <p:nvPr/>
        </p:nvSpPr>
        <p:spPr>
          <a:xfrm>
            <a:off x="2791098" y="1563011"/>
            <a:ext cx="2093388" cy="276999"/>
          </a:xfrm>
          <a:prstGeom prst="rect">
            <a:avLst/>
          </a:prstGeom>
          <a:noFill/>
        </p:spPr>
        <p:txBody>
          <a:bodyPr wrap="square" rtlCol="0">
            <a:spAutoFit/>
          </a:bodyPr>
          <a:lstStyle/>
          <a:p>
            <a:pPr algn="ctr"/>
            <a:r>
              <a:rPr lang="it-IT" sz="1200" b="1" dirty="0">
                <a:solidFill>
                  <a:srgbClr val="C21B17"/>
                </a:solidFill>
              </a:rPr>
              <a:t>Sustainability drivers</a:t>
            </a:r>
          </a:p>
        </p:txBody>
      </p:sp>
      <p:sp>
        <p:nvSpPr>
          <p:cNvPr id="109" name="TextBox 17">
            <a:extLst>
              <a:ext uri="{FF2B5EF4-FFF2-40B4-BE49-F238E27FC236}">
                <a16:creationId xmlns:a16="http://schemas.microsoft.com/office/drawing/2014/main" id="{F337D67A-8D4C-BB49-8A46-A10A72886589}"/>
              </a:ext>
            </a:extLst>
          </p:cNvPr>
          <p:cNvSpPr txBox="1"/>
          <p:nvPr/>
        </p:nvSpPr>
        <p:spPr>
          <a:xfrm>
            <a:off x="2868949" y="1895976"/>
            <a:ext cx="1800000" cy="565535"/>
          </a:xfrm>
          <a:prstGeom prst="rect">
            <a:avLst/>
          </a:prstGeom>
          <a:noFill/>
        </p:spPr>
        <p:txBody>
          <a:bodyPr wrap="square" lIns="90000" rtlCol="0" anchor="ctr" anchorCtr="0">
            <a:noAutofit/>
          </a:bodyPr>
          <a:lstStyle/>
          <a:p>
            <a:pPr algn="ctr"/>
            <a:r>
              <a:rPr lang="en-US" sz="1000" b="1" dirty="0">
                <a:solidFill>
                  <a:srgbClr val="C21B17"/>
                </a:solidFill>
              </a:rPr>
              <a:t>Education, capacity building and transfer of competences</a:t>
            </a:r>
            <a:endParaRPr lang="el-GR" sz="1000" b="1" dirty="0">
              <a:solidFill>
                <a:srgbClr val="C21B17"/>
              </a:solidFill>
            </a:endParaRPr>
          </a:p>
        </p:txBody>
      </p:sp>
      <p:sp>
        <p:nvSpPr>
          <p:cNvPr id="110" name="TextBox 60">
            <a:extLst>
              <a:ext uri="{FF2B5EF4-FFF2-40B4-BE49-F238E27FC236}">
                <a16:creationId xmlns:a16="http://schemas.microsoft.com/office/drawing/2014/main" id="{1306A834-8EF6-894F-B042-DB58059906FA}"/>
              </a:ext>
            </a:extLst>
          </p:cNvPr>
          <p:cNvSpPr txBox="1"/>
          <p:nvPr/>
        </p:nvSpPr>
        <p:spPr>
          <a:xfrm>
            <a:off x="626451" y="1563011"/>
            <a:ext cx="2093388" cy="276999"/>
          </a:xfrm>
          <a:prstGeom prst="rect">
            <a:avLst/>
          </a:prstGeom>
          <a:noFill/>
        </p:spPr>
        <p:txBody>
          <a:bodyPr wrap="square" rtlCol="0">
            <a:spAutoFit/>
          </a:bodyPr>
          <a:lstStyle/>
          <a:p>
            <a:pPr algn="ctr"/>
            <a:r>
              <a:rPr lang="en-GB" sz="1200" b="1" dirty="0">
                <a:solidFill>
                  <a:srgbClr val="C21B17"/>
                </a:solidFill>
              </a:rPr>
              <a:t>Main barriers</a:t>
            </a:r>
          </a:p>
        </p:txBody>
      </p:sp>
      <p:sp>
        <p:nvSpPr>
          <p:cNvPr id="119" name="TextBox 17">
            <a:extLst>
              <a:ext uri="{FF2B5EF4-FFF2-40B4-BE49-F238E27FC236}">
                <a16:creationId xmlns:a16="http://schemas.microsoft.com/office/drawing/2014/main" id="{8F83A282-7FE1-F848-AFB2-55E4EB892121}"/>
              </a:ext>
            </a:extLst>
          </p:cNvPr>
          <p:cNvSpPr txBox="1"/>
          <p:nvPr/>
        </p:nvSpPr>
        <p:spPr>
          <a:xfrm>
            <a:off x="702290" y="1895976"/>
            <a:ext cx="1800000" cy="565535"/>
          </a:xfrm>
          <a:prstGeom prst="rect">
            <a:avLst/>
          </a:prstGeom>
          <a:noFill/>
        </p:spPr>
        <p:txBody>
          <a:bodyPr wrap="square" lIns="90000" rtlCol="0" anchor="ctr" anchorCtr="0">
            <a:noAutofit/>
          </a:bodyPr>
          <a:lstStyle/>
          <a:p>
            <a:pPr algn="ctr"/>
            <a:r>
              <a:rPr lang="en-GB" sz="1000" b="1" dirty="0">
                <a:solidFill>
                  <a:srgbClr val="C21B17"/>
                </a:solidFill>
              </a:rPr>
              <a:t>Lack of internal resources, including competencies and skills</a:t>
            </a:r>
          </a:p>
        </p:txBody>
      </p:sp>
      <p:sp>
        <p:nvSpPr>
          <p:cNvPr id="121" name="Ορθογώνιο 22">
            <a:extLst>
              <a:ext uri="{FF2B5EF4-FFF2-40B4-BE49-F238E27FC236}">
                <a16:creationId xmlns:a16="http://schemas.microsoft.com/office/drawing/2014/main" id="{5C3AD2D4-2A9B-F543-AC30-251F577AEDC4}"/>
              </a:ext>
            </a:extLst>
          </p:cNvPr>
          <p:cNvSpPr/>
          <p:nvPr/>
        </p:nvSpPr>
        <p:spPr>
          <a:xfrm>
            <a:off x="5317130" y="1941078"/>
            <a:ext cx="3636000" cy="3848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tIns="72000" bIns="72000" rtlCol="0" anchor="t" anchorCtr="0"/>
          <a:lstStyle/>
          <a:p>
            <a:pPr>
              <a:lnSpc>
                <a:spcPct val="110000"/>
              </a:lnSpc>
            </a:pPr>
            <a:r>
              <a:rPr lang="en-GB" sz="1000" dirty="0">
                <a:solidFill>
                  <a:srgbClr val="6F7072"/>
                </a:solidFill>
              </a:rPr>
              <a:t>Education, capacity building and transfer of competences, including innovation, technology transfer, digitalization</a:t>
            </a:r>
          </a:p>
        </p:txBody>
      </p:sp>
      <p:sp>
        <p:nvSpPr>
          <p:cNvPr id="122" name="Οβάλ 18">
            <a:extLst>
              <a:ext uri="{FF2B5EF4-FFF2-40B4-BE49-F238E27FC236}">
                <a16:creationId xmlns:a16="http://schemas.microsoft.com/office/drawing/2014/main" id="{31DDC176-94EB-BB44-B86E-BB0C108C13D0}"/>
              </a:ext>
            </a:extLst>
          </p:cNvPr>
          <p:cNvSpPr/>
          <p:nvPr/>
        </p:nvSpPr>
        <p:spPr>
          <a:xfrm>
            <a:off x="5045810" y="2080434"/>
            <a:ext cx="216000" cy="144000"/>
          </a:xfrm>
          <a:prstGeom prst="roundRect">
            <a:avLst/>
          </a:prstGeom>
          <a:solidFill>
            <a:schemeClr val="bg1"/>
          </a:solidFill>
          <a:ln w="12700">
            <a:solidFill>
              <a:srgbClr val="E9573D"/>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800" b="1" dirty="0">
                <a:solidFill>
                  <a:srgbClr val="E9573D"/>
                </a:solidFill>
                <a:latin typeface="Arial Narrow" panose="020B0606020202030204" pitchFamily="34" charset="0"/>
              </a:rPr>
              <a:t>1</a:t>
            </a:r>
            <a:endParaRPr lang="el-GR" sz="800" b="1" dirty="0">
              <a:solidFill>
                <a:srgbClr val="E9573D"/>
              </a:solidFill>
              <a:latin typeface="Arial Narrow" panose="020B0606020202030204" pitchFamily="34" charset="0"/>
            </a:endParaRPr>
          </a:p>
        </p:txBody>
      </p:sp>
      <p:sp>
        <p:nvSpPr>
          <p:cNvPr id="123" name="TextBox 60">
            <a:extLst>
              <a:ext uri="{FF2B5EF4-FFF2-40B4-BE49-F238E27FC236}">
                <a16:creationId xmlns:a16="http://schemas.microsoft.com/office/drawing/2014/main" id="{17F78C66-3F9D-4A4A-B072-273F10630A73}"/>
              </a:ext>
            </a:extLst>
          </p:cNvPr>
          <p:cNvSpPr txBox="1"/>
          <p:nvPr/>
        </p:nvSpPr>
        <p:spPr>
          <a:xfrm>
            <a:off x="4905115" y="1563011"/>
            <a:ext cx="3892162" cy="276999"/>
          </a:xfrm>
          <a:prstGeom prst="rect">
            <a:avLst/>
          </a:prstGeom>
          <a:noFill/>
        </p:spPr>
        <p:txBody>
          <a:bodyPr wrap="square" rtlCol="0">
            <a:spAutoFit/>
          </a:bodyPr>
          <a:lstStyle/>
          <a:p>
            <a:pPr algn="ctr"/>
            <a:r>
              <a:rPr lang="en-GB" sz="1200" b="1" dirty="0">
                <a:solidFill>
                  <a:srgbClr val="C21B17"/>
                </a:solidFill>
              </a:rPr>
              <a:t>Identified initiatives and instruments</a:t>
            </a:r>
          </a:p>
        </p:txBody>
      </p:sp>
      <p:cxnSp>
        <p:nvCxnSpPr>
          <p:cNvPr id="125" name="Connettore 1 124">
            <a:extLst>
              <a:ext uri="{FF2B5EF4-FFF2-40B4-BE49-F238E27FC236}">
                <a16:creationId xmlns:a16="http://schemas.microsoft.com/office/drawing/2014/main" id="{E3F69A96-D821-A94D-B6CD-7BB8115471C5}"/>
              </a:ext>
            </a:extLst>
          </p:cNvPr>
          <p:cNvCxnSpPr>
            <a:cxnSpLocks/>
          </p:cNvCxnSpPr>
          <p:nvPr/>
        </p:nvCxnSpPr>
        <p:spPr bwMode="auto">
          <a:xfrm>
            <a:off x="702290" y="2484051"/>
            <a:ext cx="7947400" cy="0"/>
          </a:xfrm>
          <a:prstGeom prst="line">
            <a:avLst/>
          </a:prstGeom>
          <a:ln w="3175">
            <a:solidFill>
              <a:srgbClr val="B0B2B3"/>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26" name="TextBox 60">
            <a:extLst>
              <a:ext uri="{FF2B5EF4-FFF2-40B4-BE49-F238E27FC236}">
                <a16:creationId xmlns:a16="http://schemas.microsoft.com/office/drawing/2014/main" id="{E988FACB-9189-744D-8565-07CFB5280925}"/>
              </a:ext>
            </a:extLst>
          </p:cNvPr>
          <p:cNvSpPr txBox="1"/>
          <p:nvPr/>
        </p:nvSpPr>
        <p:spPr>
          <a:xfrm>
            <a:off x="9345214" y="1540767"/>
            <a:ext cx="2382213" cy="276999"/>
          </a:xfrm>
          <a:prstGeom prst="rect">
            <a:avLst/>
          </a:prstGeom>
          <a:noFill/>
        </p:spPr>
        <p:txBody>
          <a:bodyPr wrap="square" rtlCol="0">
            <a:spAutoFit/>
          </a:bodyPr>
          <a:lstStyle/>
          <a:p>
            <a:pPr algn="ctr"/>
            <a:r>
              <a:rPr lang="en-GB" sz="1200" b="1" dirty="0">
                <a:solidFill>
                  <a:srgbClr val="C21B17"/>
                </a:solidFill>
              </a:rPr>
              <a:t>Involved parties</a:t>
            </a:r>
          </a:p>
        </p:txBody>
      </p:sp>
      <p:sp>
        <p:nvSpPr>
          <p:cNvPr id="128" name="Triangolo 127">
            <a:extLst>
              <a:ext uri="{FF2B5EF4-FFF2-40B4-BE49-F238E27FC236}">
                <a16:creationId xmlns:a16="http://schemas.microsoft.com/office/drawing/2014/main" id="{F23CD822-B895-E743-B843-AFDE7888EBB6}"/>
              </a:ext>
            </a:extLst>
          </p:cNvPr>
          <p:cNvSpPr/>
          <p:nvPr/>
        </p:nvSpPr>
        <p:spPr bwMode="auto">
          <a:xfrm rot="5400000" flipH="1">
            <a:off x="2618180" y="2132447"/>
            <a:ext cx="206376" cy="92591"/>
          </a:xfrm>
          <a:prstGeom prst="triangle">
            <a:avLst/>
          </a:prstGeom>
          <a:solidFill>
            <a:srgbClr val="C21B17"/>
          </a:solidFill>
          <a:ln w="9525" algn="ctr">
            <a:noFill/>
            <a:round/>
            <a:headEnd/>
            <a:tailEnd/>
          </a:ln>
        </p:spPr>
        <p:txBody>
          <a:bodyPr lIns="36000" tIns="36000" rIns="36000" bIns="36000" rtlCol="0" anchor="ctr">
            <a:normAutofit fontScale="25000" lnSpcReduction="20000"/>
          </a:bodyPr>
          <a:lstStyle/>
          <a:p>
            <a:pPr algn="ctr" defTabSz="958850" eaLnBrk="0" hangingPunct="0"/>
            <a:endParaRPr lang="it-IT" sz="1800" i="0" dirty="0">
              <a:solidFill>
                <a:srgbClr val="003399"/>
              </a:solidFill>
              <a:latin typeface="Arial" charset="0"/>
            </a:endParaRPr>
          </a:p>
        </p:txBody>
      </p:sp>
      <p:sp>
        <p:nvSpPr>
          <p:cNvPr id="129" name="TextBox 17">
            <a:extLst>
              <a:ext uri="{FF2B5EF4-FFF2-40B4-BE49-F238E27FC236}">
                <a16:creationId xmlns:a16="http://schemas.microsoft.com/office/drawing/2014/main" id="{13BD63C6-9548-4A4B-B04D-94C26B7457F8}"/>
              </a:ext>
            </a:extLst>
          </p:cNvPr>
          <p:cNvSpPr txBox="1"/>
          <p:nvPr/>
        </p:nvSpPr>
        <p:spPr>
          <a:xfrm>
            <a:off x="2868949" y="2656541"/>
            <a:ext cx="1800000" cy="565535"/>
          </a:xfrm>
          <a:prstGeom prst="rect">
            <a:avLst/>
          </a:prstGeom>
          <a:noFill/>
        </p:spPr>
        <p:txBody>
          <a:bodyPr wrap="square" lIns="90000" rtlCol="0" anchor="ctr" anchorCtr="0">
            <a:noAutofit/>
          </a:bodyPr>
          <a:lstStyle>
            <a:defPPr>
              <a:defRPr lang="en-US"/>
            </a:defPPr>
            <a:lvl1pPr algn="ctr">
              <a:defRPr sz="1100" b="1">
                <a:solidFill>
                  <a:srgbClr val="C21B17"/>
                </a:solidFill>
              </a:defRPr>
            </a:lvl1pPr>
          </a:lstStyle>
          <a:p>
            <a:r>
              <a:rPr lang="en-US" sz="1000" dirty="0"/>
              <a:t>Sustainable</a:t>
            </a:r>
          </a:p>
          <a:p>
            <a:r>
              <a:rPr lang="en-US" sz="1000" dirty="0"/>
              <a:t>finance</a:t>
            </a:r>
            <a:endParaRPr lang="el-GR" sz="1000" dirty="0"/>
          </a:p>
        </p:txBody>
      </p:sp>
      <p:sp>
        <p:nvSpPr>
          <p:cNvPr id="130" name="TextBox 17">
            <a:extLst>
              <a:ext uri="{FF2B5EF4-FFF2-40B4-BE49-F238E27FC236}">
                <a16:creationId xmlns:a16="http://schemas.microsoft.com/office/drawing/2014/main" id="{624F8272-8A01-6D4D-BD87-B3AE5C45B520}"/>
              </a:ext>
            </a:extLst>
          </p:cNvPr>
          <p:cNvSpPr txBox="1"/>
          <p:nvPr/>
        </p:nvSpPr>
        <p:spPr>
          <a:xfrm>
            <a:off x="702290" y="2656541"/>
            <a:ext cx="1800000" cy="565535"/>
          </a:xfrm>
          <a:prstGeom prst="rect">
            <a:avLst/>
          </a:prstGeom>
          <a:noFill/>
        </p:spPr>
        <p:txBody>
          <a:bodyPr wrap="square" lIns="90000" rtlCol="0" anchor="ctr" anchorCtr="0">
            <a:noAutofit/>
          </a:bodyPr>
          <a:lstStyle>
            <a:defPPr>
              <a:defRPr lang="en-US"/>
            </a:defPPr>
            <a:lvl1pPr algn="ctr">
              <a:defRPr sz="1100" b="1">
                <a:solidFill>
                  <a:srgbClr val="C21B17"/>
                </a:solidFill>
              </a:defRPr>
            </a:lvl1pPr>
          </a:lstStyle>
          <a:p>
            <a:r>
              <a:rPr lang="en-US" sz="1000" dirty="0"/>
              <a:t>Lack of economic and/or financial resources</a:t>
            </a:r>
          </a:p>
        </p:txBody>
      </p:sp>
      <p:sp>
        <p:nvSpPr>
          <p:cNvPr id="133" name="Triangolo 132">
            <a:extLst>
              <a:ext uri="{FF2B5EF4-FFF2-40B4-BE49-F238E27FC236}">
                <a16:creationId xmlns:a16="http://schemas.microsoft.com/office/drawing/2014/main" id="{2E4A23BC-7DCD-1344-B70B-42B08E98FC72}"/>
              </a:ext>
            </a:extLst>
          </p:cNvPr>
          <p:cNvSpPr/>
          <p:nvPr/>
        </p:nvSpPr>
        <p:spPr bwMode="auto">
          <a:xfrm rot="5400000" flipH="1">
            <a:off x="2618180" y="2893012"/>
            <a:ext cx="206376" cy="92591"/>
          </a:xfrm>
          <a:prstGeom prst="triangle">
            <a:avLst/>
          </a:prstGeom>
          <a:solidFill>
            <a:srgbClr val="C21B17"/>
          </a:solidFill>
          <a:ln w="9525" algn="ctr">
            <a:noFill/>
            <a:round/>
            <a:headEnd/>
            <a:tailEnd/>
          </a:ln>
        </p:spPr>
        <p:txBody>
          <a:bodyPr lIns="36000" tIns="36000" rIns="36000" bIns="36000" rtlCol="0" anchor="ctr">
            <a:normAutofit fontScale="25000" lnSpcReduction="20000"/>
          </a:bodyPr>
          <a:lstStyle/>
          <a:p>
            <a:pPr algn="ctr" defTabSz="958850" eaLnBrk="0" hangingPunct="0"/>
            <a:endParaRPr lang="it-IT" sz="1800" i="0" dirty="0">
              <a:solidFill>
                <a:srgbClr val="003399"/>
              </a:solidFill>
              <a:latin typeface="Arial" charset="0"/>
            </a:endParaRPr>
          </a:p>
        </p:txBody>
      </p:sp>
      <p:sp>
        <p:nvSpPr>
          <p:cNvPr id="142" name="Ορθογώνιο 22">
            <a:extLst>
              <a:ext uri="{FF2B5EF4-FFF2-40B4-BE49-F238E27FC236}">
                <a16:creationId xmlns:a16="http://schemas.microsoft.com/office/drawing/2014/main" id="{B1A05B65-9126-7A49-ABFC-130BCCC19418}"/>
              </a:ext>
            </a:extLst>
          </p:cNvPr>
          <p:cNvSpPr/>
          <p:nvPr/>
        </p:nvSpPr>
        <p:spPr>
          <a:xfrm>
            <a:off x="5317130" y="2471170"/>
            <a:ext cx="3636000" cy="9585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0000" tIns="36000" bIns="36000" rtlCol="0" anchor="t" anchorCtr="0"/>
          <a:lstStyle/>
          <a:p>
            <a:pPr>
              <a:lnSpc>
                <a:spcPct val="140000"/>
              </a:lnSpc>
            </a:pPr>
            <a:r>
              <a:rPr lang="en-US" sz="1000" dirty="0">
                <a:solidFill>
                  <a:srgbClr val="6F7072"/>
                </a:solidFill>
              </a:rPr>
              <a:t>Public green Credit Guarantee Schemes</a:t>
            </a:r>
          </a:p>
          <a:p>
            <a:pPr>
              <a:lnSpc>
                <a:spcPct val="140000"/>
              </a:lnSpc>
            </a:pPr>
            <a:r>
              <a:rPr lang="en-US" sz="1000" dirty="0">
                <a:solidFill>
                  <a:srgbClr val="6F7072"/>
                </a:solidFill>
              </a:rPr>
              <a:t>ESG-linked loans and green/social financial instruments ESG-linked insurance initiatives</a:t>
            </a:r>
          </a:p>
          <a:p>
            <a:pPr>
              <a:lnSpc>
                <a:spcPct val="140000"/>
              </a:lnSpc>
            </a:pPr>
            <a:r>
              <a:rPr lang="en-US" sz="1000" dirty="0">
                <a:solidFill>
                  <a:srgbClr val="6F7072"/>
                </a:solidFill>
              </a:rPr>
              <a:t>Fintech applications</a:t>
            </a:r>
            <a:endParaRPr lang="en-GB" sz="1000" dirty="0">
              <a:solidFill>
                <a:srgbClr val="6F7072"/>
              </a:solidFill>
            </a:endParaRPr>
          </a:p>
        </p:txBody>
      </p:sp>
      <p:sp>
        <p:nvSpPr>
          <p:cNvPr id="143" name="Οβάλ 21">
            <a:extLst>
              <a:ext uri="{FF2B5EF4-FFF2-40B4-BE49-F238E27FC236}">
                <a16:creationId xmlns:a16="http://schemas.microsoft.com/office/drawing/2014/main" id="{76ECC34A-718B-874E-913E-54773EC12DF8}"/>
              </a:ext>
            </a:extLst>
          </p:cNvPr>
          <p:cNvSpPr/>
          <p:nvPr/>
        </p:nvSpPr>
        <p:spPr>
          <a:xfrm>
            <a:off x="5045810" y="2555256"/>
            <a:ext cx="216000" cy="144000"/>
          </a:xfrm>
          <a:prstGeom prst="roundRect">
            <a:avLst/>
          </a:prstGeom>
          <a:solidFill>
            <a:schemeClr val="bg1"/>
          </a:solidFill>
          <a:ln w="12700">
            <a:solidFill>
              <a:srgbClr val="752127"/>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800" b="1" dirty="0">
                <a:solidFill>
                  <a:srgbClr val="752127"/>
                </a:solidFill>
                <a:latin typeface="Arial Narrow" panose="020B0606020202030204" pitchFamily="34" charset="0"/>
              </a:rPr>
              <a:t>2</a:t>
            </a:r>
            <a:endParaRPr lang="el-GR" sz="800" b="1" dirty="0">
              <a:solidFill>
                <a:srgbClr val="752127"/>
              </a:solidFill>
              <a:latin typeface="Arial Narrow" panose="020B0606020202030204" pitchFamily="34" charset="0"/>
            </a:endParaRPr>
          </a:p>
        </p:txBody>
      </p:sp>
      <p:sp>
        <p:nvSpPr>
          <p:cNvPr id="144" name="Οβάλ 21">
            <a:extLst>
              <a:ext uri="{FF2B5EF4-FFF2-40B4-BE49-F238E27FC236}">
                <a16:creationId xmlns:a16="http://schemas.microsoft.com/office/drawing/2014/main" id="{04F5F935-193D-DA4A-B403-E3DA7C14DAE8}"/>
              </a:ext>
            </a:extLst>
          </p:cNvPr>
          <p:cNvSpPr/>
          <p:nvPr/>
        </p:nvSpPr>
        <p:spPr>
          <a:xfrm>
            <a:off x="5045810" y="2766523"/>
            <a:ext cx="216000" cy="144000"/>
          </a:xfrm>
          <a:prstGeom prst="roundRect">
            <a:avLst/>
          </a:prstGeom>
          <a:solidFill>
            <a:schemeClr val="bg1"/>
          </a:solidFill>
          <a:ln w="12700">
            <a:solidFill>
              <a:srgbClr val="752127"/>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800" b="1" dirty="0">
                <a:solidFill>
                  <a:srgbClr val="752127"/>
                </a:solidFill>
                <a:latin typeface="Arial Narrow" panose="020B0606020202030204" pitchFamily="34" charset="0"/>
              </a:rPr>
              <a:t>3</a:t>
            </a:r>
            <a:endParaRPr lang="el-GR" sz="800" b="1" dirty="0">
              <a:solidFill>
                <a:srgbClr val="752127"/>
              </a:solidFill>
              <a:latin typeface="Arial Narrow" panose="020B0606020202030204" pitchFamily="34" charset="0"/>
            </a:endParaRPr>
          </a:p>
        </p:txBody>
      </p:sp>
      <p:sp>
        <p:nvSpPr>
          <p:cNvPr id="145" name="Οβάλ 21">
            <a:extLst>
              <a:ext uri="{FF2B5EF4-FFF2-40B4-BE49-F238E27FC236}">
                <a16:creationId xmlns:a16="http://schemas.microsoft.com/office/drawing/2014/main" id="{0337E0E0-F15E-4142-81B0-0BC3E6134D7E}"/>
              </a:ext>
            </a:extLst>
          </p:cNvPr>
          <p:cNvSpPr/>
          <p:nvPr/>
        </p:nvSpPr>
        <p:spPr>
          <a:xfrm>
            <a:off x="5045810" y="2977790"/>
            <a:ext cx="216000" cy="144000"/>
          </a:xfrm>
          <a:prstGeom prst="roundRect">
            <a:avLst/>
          </a:prstGeom>
          <a:solidFill>
            <a:schemeClr val="bg1"/>
          </a:solidFill>
          <a:ln w="12700">
            <a:solidFill>
              <a:srgbClr val="752127"/>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800" b="1" dirty="0">
                <a:solidFill>
                  <a:srgbClr val="752127"/>
                </a:solidFill>
                <a:latin typeface="Arial Narrow" panose="020B0606020202030204" pitchFamily="34" charset="0"/>
              </a:rPr>
              <a:t>4</a:t>
            </a:r>
            <a:endParaRPr lang="el-GR" sz="800" b="1" dirty="0">
              <a:solidFill>
                <a:srgbClr val="752127"/>
              </a:solidFill>
              <a:latin typeface="Arial Narrow" panose="020B0606020202030204" pitchFamily="34" charset="0"/>
            </a:endParaRPr>
          </a:p>
        </p:txBody>
      </p:sp>
      <p:sp>
        <p:nvSpPr>
          <p:cNvPr id="146" name="Οβάλ 21">
            <a:extLst>
              <a:ext uri="{FF2B5EF4-FFF2-40B4-BE49-F238E27FC236}">
                <a16:creationId xmlns:a16="http://schemas.microsoft.com/office/drawing/2014/main" id="{F48BF325-DB9D-3445-8538-42F51AD1B3B2}"/>
              </a:ext>
            </a:extLst>
          </p:cNvPr>
          <p:cNvSpPr/>
          <p:nvPr/>
        </p:nvSpPr>
        <p:spPr>
          <a:xfrm>
            <a:off x="5045810" y="3189056"/>
            <a:ext cx="216000" cy="144000"/>
          </a:xfrm>
          <a:prstGeom prst="roundRect">
            <a:avLst/>
          </a:prstGeom>
          <a:solidFill>
            <a:schemeClr val="bg1"/>
          </a:solidFill>
          <a:ln w="12700">
            <a:solidFill>
              <a:srgbClr val="752127"/>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800" b="1" dirty="0">
                <a:solidFill>
                  <a:srgbClr val="752127"/>
                </a:solidFill>
                <a:latin typeface="Arial Narrow" panose="020B0606020202030204" pitchFamily="34" charset="0"/>
              </a:rPr>
              <a:t>5</a:t>
            </a:r>
            <a:endParaRPr lang="el-GR" sz="800" b="1" dirty="0">
              <a:solidFill>
                <a:srgbClr val="752127"/>
              </a:solidFill>
              <a:latin typeface="Arial Narrow" panose="020B0606020202030204" pitchFamily="34" charset="0"/>
            </a:endParaRPr>
          </a:p>
        </p:txBody>
      </p:sp>
      <p:cxnSp>
        <p:nvCxnSpPr>
          <p:cNvPr id="8" name="Connettore 1 7">
            <a:extLst>
              <a:ext uri="{FF2B5EF4-FFF2-40B4-BE49-F238E27FC236}">
                <a16:creationId xmlns:a16="http://schemas.microsoft.com/office/drawing/2014/main" id="{054BCFB0-D9B4-BB4D-8281-A5D834E37EAE}"/>
              </a:ext>
            </a:extLst>
          </p:cNvPr>
          <p:cNvCxnSpPr/>
          <p:nvPr/>
        </p:nvCxnSpPr>
        <p:spPr bwMode="auto">
          <a:xfrm>
            <a:off x="702290" y="1834546"/>
            <a:ext cx="1800000" cy="0"/>
          </a:xfrm>
          <a:prstGeom prst="line">
            <a:avLst/>
          </a:prstGeom>
          <a:ln>
            <a:solidFill>
              <a:srgbClr val="C21B17"/>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7" name="Connettore 1 146">
            <a:extLst>
              <a:ext uri="{FF2B5EF4-FFF2-40B4-BE49-F238E27FC236}">
                <a16:creationId xmlns:a16="http://schemas.microsoft.com/office/drawing/2014/main" id="{7385D3FE-A967-824A-B394-F57550C660FB}"/>
              </a:ext>
            </a:extLst>
          </p:cNvPr>
          <p:cNvCxnSpPr/>
          <p:nvPr/>
        </p:nvCxnSpPr>
        <p:spPr bwMode="auto">
          <a:xfrm>
            <a:off x="2933617" y="1834546"/>
            <a:ext cx="1800000" cy="0"/>
          </a:xfrm>
          <a:prstGeom prst="line">
            <a:avLst/>
          </a:prstGeom>
          <a:ln>
            <a:solidFill>
              <a:srgbClr val="C21B17"/>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8" name="Connettore 1 147">
            <a:extLst>
              <a:ext uri="{FF2B5EF4-FFF2-40B4-BE49-F238E27FC236}">
                <a16:creationId xmlns:a16="http://schemas.microsoft.com/office/drawing/2014/main" id="{9268421D-75F1-DF4A-B495-B16116DC1554}"/>
              </a:ext>
            </a:extLst>
          </p:cNvPr>
          <p:cNvCxnSpPr>
            <a:cxnSpLocks/>
          </p:cNvCxnSpPr>
          <p:nvPr/>
        </p:nvCxnSpPr>
        <p:spPr bwMode="auto">
          <a:xfrm>
            <a:off x="5045810" y="1834546"/>
            <a:ext cx="3603880" cy="0"/>
          </a:xfrm>
          <a:prstGeom prst="line">
            <a:avLst/>
          </a:prstGeom>
          <a:ln>
            <a:solidFill>
              <a:srgbClr val="C21B17"/>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9" name="Connettore 1 148">
            <a:extLst>
              <a:ext uri="{FF2B5EF4-FFF2-40B4-BE49-F238E27FC236}">
                <a16:creationId xmlns:a16="http://schemas.microsoft.com/office/drawing/2014/main" id="{06D8D9A7-45F5-9C4D-AD35-783F62D67015}"/>
              </a:ext>
            </a:extLst>
          </p:cNvPr>
          <p:cNvCxnSpPr/>
          <p:nvPr/>
        </p:nvCxnSpPr>
        <p:spPr bwMode="auto">
          <a:xfrm>
            <a:off x="9657983" y="1834546"/>
            <a:ext cx="1800000" cy="0"/>
          </a:xfrm>
          <a:prstGeom prst="line">
            <a:avLst/>
          </a:prstGeom>
          <a:ln>
            <a:solidFill>
              <a:srgbClr val="C21B17"/>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0" name="Connettore 1 149">
            <a:extLst>
              <a:ext uri="{FF2B5EF4-FFF2-40B4-BE49-F238E27FC236}">
                <a16:creationId xmlns:a16="http://schemas.microsoft.com/office/drawing/2014/main" id="{B81938A7-A760-944C-9895-C7F36E33ADE6}"/>
              </a:ext>
            </a:extLst>
          </p:cNvPr>
          <p:cNvCxnSpPr>
            <a:cxnSpLocks/>
          </p:cNvCxnSpPr>
          <p:nvPr/>
        </p:nvCxnSpPr>
        <p:spPr bwMode="auto">
          <a:xfrm>
            <a:off x="702290" y="3396508"/>
            <a:ext cx="7947400" cy="0"/>
          </a:xfrm>
          <a:prstGeom prst="line">
            <a:avLst/>
          </a:prstGeom>
          <a:ln w="3175">
            <a:solidFill>
              <a:srgbClr val="B0B2B3"/>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53" name="Ορθογώνιο 22">
            <a:extLst>
              <a:ext uri="{FF2B5EF4-FFF2-40B4-BE49-F238E27FC236}">
                <a16:creationId xmlns:a16="http://schemas.microsoft.com/office/drawing/2014/main" id="{1E36BE5E-55FE-B54B-B4EE-1EFEB0DDBF54}"/>
              </a:ext>
            </a:extLst>
          </p:cNvPr>
          <p:cNvSpPr/>
          <p:nvPr/>
        </p:nvSpPr>
        <p:spPr>
          <a:xfrm>
            <a:off x="5326345" y="3419449"/>
            <a:ext cx="3636000" cy="7742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tIns="36000" bIns="72000" rtlCol="0" anchor="t" anchorCtr="0"/>
          <a:lstStyle/>
          <a:p>
            <a:pPr>
              <a:lnSpc>
                <a:spcPct val="140000"/>
              </a:lnSpc>
            </a:pPr>
            <a:r>
              <a:rPr lang="en-US" sz="1000" dirty="0">
                <a:solidFill>
                  <a:srgbClr val="6F7072"/>
                </a:solidFill>
              </a:rPr>
              <a:t>Designated ESG taxonomy for SMEs</a:t>
            </a:r>
          </a:p>
          <a:p>
            <a:pPr>
              <a:lnSpc>
                <a:spcPct val="140000"/>
              </a:lnSpc>
            </a:pPr>
            <a:r>
              <a:rPr lang="en-US" sz="1000" dirty="0">
                <a:solidFill>
                  <a:srgbClr val="6F7072"/>
                </a:solidFill>
              </a:rPr>
              <a:t>Supranational and national regulation on ESG disclosure</a:t>
            </a:r>
          </a:p>
          <a:p>
            <a:pPr>
              <a:lnSpc>
                <a:spcPct val="140000"/>
              </a:lnSpc>
            </a:pPr>
            <a:r>
              <a:rPr lang="en-US" sz="1000" dirty="0">
                <a:solidFill>
                  <a:srgbClr val="6F7072"/>
                </a:solidFill>
              </a:rPr>
              <a:t>Extended supply chain responsibility and due diligence</a:t>
            </a:r>
          </a:p>
        </p:txBody>
      </p:sp>
      <p:sp>
        <p:nvSpPr>
          <p:cNvPr id="154" name="Οβάλ 49">
            <a:extLst>
              <a:ext uri="{FF2B5EF4-FFF2-40B4-BE49-F238E27FC236}">
                <a16:creationId xmlns:a16="http://schemas.microsoft.com/office/drawing/2014/main" id="{AFC076DC-5788-B949-9484-3FAC6AF9344B}"/>
              </a:ext>
            </a:extLst>
          </p:cNvPr>
          <p:cNvSpPr/>
          <p:nvPr/>
        </p:nvSpPr>
        <p:spPr>
          <a:xfrm>
            <a:off x="5055025" y="3489928"/>
            <a:ext cx="216000" cy="144000"/>
          </a:xfrm>
          <a:prstGeom prst="roundRect">
            <a:avLst/>
          </a:prstGeom>
          <a:solidFill>
            <a:schemeClr val="bg1"/>
          </a:solidFill>
          <a:ln w="12700">
            <a:solidFill>
              <a:srgbClr val="E9573D"/>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800" b="1">
                <a:solidFill>
                  <a:srgbClr val="E9573D"/>
                </a:solidFill>
                <a:latin typeface="Arial Narrow" panose="020B0606020202030204" pitchFamily="34" charset="0"/>
              </a:rPr>
              <a:t>6</a:t>
            </a:r>
            <a:endParaRPr lang="el-GR" sz="800" b="1" dirty="0">
              <a:solidFill>
                <a:srgbClr val="E9573D"/>
              </a:solidFill>
              <a:latin typeface="Arial Narrow" panose="020B0606020202030204" pitchFamily="34" charset="0"/>
            </a:endParaRPr>
          </a:p>
        </p:txBody>
      </p:sp>
      <p:sp>
        <p:nvSpPr>
          <p:cNvPr id="155" name="Οβάλ 50">
            <a:extLst>
              <a:ext uri="{FF2B5EF4-FFF2-40B4-BE49-F238E27FC236}">
                <a16:creationId xmlns:a16="http://schemas.microsoft.com/office/drawing/2014/main" id="{45BD7730-4A02-964D-85D3-828E49E90B22}"/>
              </a:ext>
            </a:extLst>
          </p:cNvPr>
          <p:cNvSpPr/>
          <p:nvPr/>
        </p:nvSpPr>
        <p:spPr>
          <a:xfrm>
            <a:off x="5055025" y="3710477"/>
            <a:ext cx="216000" cy="144000"/>
          </a:xfrm>
          <a:prstGeom prst="roundRect">
            <a:avLst/>
          </a:prstGeom>
          <a:solidFill>
            <a:schemeClr val="bg1"/>
          </a:solidFill>
          <a:ln w="12700">
            <a:solidFill>
              <a:srgbClr val="E9573D"/>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800" b="1">
                <a:solidFill>
                  <a:srgbClr val="E9573D"/>
                </a:solidFill>
                <a:latin typeface="Arial Narrow" panose="020B0606020202030204" pitchFamily="34" charset="0"/>
              </a:rPr>
              <a:t>7</a:t>
            </a:r>
            <a:endParaRPr lang="el-GR" sz="800" b="1" dirty="0">
              <a:solidFill>
                <a:srgbClr val="E9573D"/>
              </a:solidFill>
              <a:latin typeface="Arial Narrow" panose="020B0606020202030204" pitchFamily="34" charset="0"/>
            </a:endParaRPr>
          </a:p>
        </p:txBody>
      </p:sp>
      <p:sp>
        <p:nvSpPr>
          <p:cNvPr id="156" name="Οβάλ 51">
            <a:extLst>
              <a:ext uri="{FF2B5EF4-FFF2-40B4-BE49-F238E27FC236}">
                <a16:creationId xmlns:a16="http://schemas.microsoft.com/office/drawing/2014/main" id="{80C867CF-7E0F-F34D-9A2F-4EAFB020AA4E}"/>
              </a:ext>
            </a:extLst>
          </p:cNvPr>
          <p:cNvSpPr/>
          <p:nvPr/>
        </p:nvSpPr>
        <p:spPr>
          <a:xfrm>
            <a:off x="5055025" y="3931026"/>
            <a:ext cx="216000" cy="144000"/>
          </a:xfrm>
          <a:prstGeom prst="roundRect">
            <a:avLst/>
          </a:prstGeom>
          <a:solidFill>
            <a:schemeClr val="bg1"/>
          </a:solidFill>
          <a:ln w="12700">
            <a:solidFill>
              <a:srgbClr val="E9573D"/>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800" b="1" dirty="0">
                <a:solidFill>
                  <a:srgbClr val="E9573D"/>
                </a:solidFill>
                <a:latin typeface="Arial Narrow" panose="020B0606020202030204" pitchFamily="34" charset="0"/>
              </a:rPr>
              <a:t>8</a:t>
            </a:r>
            <a:endParaRPr lang="el-GR" sz="800" b="1" dirty="0">
              <a:solidFill>
                <a:srgbClr val="E9573D"/>
              </a:solidFill>
              <a:latin typeface="Arial Narrow" panose="020B0606020202030204" pitchFamily="34" charset="0"/>
            </a:endParaRPr>
          </a:p>
        </p:txBody>
      </p:sp>
      <p:sp>
        <p:nvSpPr>
          <p:cNvPr id="157" name="TextBox 17">
            <a:extLst>
              <a:ext uri="{FF2B5EF4-FFF2-40B4-BE49-F238E27FC236}">
                <a16:creationId xmlns:a16="http://schemas.microsoft.com/office/drawing/2014/main" id="{0EAB99AF-1E14-0349-8450-BEE7E6E95C5D}"/>
              </a:ext>
            </a:extLst>
          </p:cNvPr>
          <p:cNvSpPr txBox="1"/>
          <p:nvPr/>
        </p:nvSpPr>
        <p:spPr>
          <a:xfrm>
            <a:off x="2868949" y="3499740"/>
            <a:ext cx="1800000" cy="565535"/>
          </a:xfrm>
          <a:prstGeom prst="rect">
            <a:avLst/>
          </a:prstGeom>
          <a:noFill/>
        </p:spPr>
        <p:txBody>
          <a:bodyPr wrap="square" lIns="90000" rtlCol="0" anchor="ctr" anchorCtr="0">
            <a:noAutofit/>
          </a:bodyPr>
          <a:lstStyle>
            <a:defPPr>
              <a:defRPr lang="en-US"/>
            </a:defPPr>
            <a:lvl1pPr algn="ctr">
              <a:defRPr sz="1100" b="1">
                <a:solidFill>
                  <a:srgbClr val="C21B17"/>
                </a:solidFill>
              </a:defRPr>
            </a:lvl1pPr>
          </a:lstStyle>
          <a:p>
            <a:r>
              <a:rPr lang="en-US" sz="1000" dirty="0"/>
              <a:t>ESG policy </a:t>
            </a:r>
          </a:p>
          <a:p>
            <a:r>
              <a:rPr lang="en-US" sz="1000" dirty="0"/>
              <a:t>framework</a:t>
            </a:r>
            <a:endParaRPr lang="el-GR" sz="1000" dirty="0"/>
          </a:p>
        </p:txBody>
      </p:sp>
      <p:sp>
        <p:nvSpPr>
          <p:cNvPr id="158" name="TextBox 17">
            <a:extLst>
              <a:ext uri="{FF2B5EF4-FFF2-40B4-BE49-F238E27FC236}">
                <a16:creationId xmlns:a16="http://schemas.microsoft.com/office/drawing/2014/main" id="{C65FBAC4-D6D0-964C-AC84-69EF14217CBE}"/>
              </a:ext>
            </a:extLst>
          </p:cNvPr>
          <p:cNvSpPr txBox="1"/>
          <p:nvPr/>
        </p:nvSpPr>
        <p:spPr>
          <a:xfrm>
            <a:off x="702290" y="3499740"/>
            <a:ext cx="1800000" cy="565535"/>
          </a:xfrm>
          <a:prstGeom prst="rect">
            <a:avLst/>
          </a:prstGeom>
          <a:noFill/>
        </p:spPr>
        <p:txBody>
          <a:bodyPr wrap="square" lIns="90000" rtlCol="0" anchor="ctr" anchorCtr="0">
            <a:noAutofit/>
          </a:bodyPr>
          <a:lstStyle>
            <a:defPPr>
              <a:defRPr lang="en-US"/>
            </a:defPPr>
            <a:lvl1pPr algn="ctr">
              <a:defRPr sz="1100" b="1">
                <a:solidFill>
                  <a:srgbClr val="C21B17"/>
                </a:solidFill>
              </a:defRPr>
            </a:lvl1pPr>
          </a:lstStyle>
          <a:p>
            <a:r>
              <a:rPr lang="en-US" sz="1000" dirty="0"/>
              <a:t>Institutional factors, including regulations and bureaucracy</a:t>
            </a:r>
          </a:p>
        </p:txBody>
      </p:sp>
      <p:sp>
        <p:nvSpPr>
          <p:cNvPr id="159" name="Triangolo 158">
            <a:extLst>
              <a:ext uri="{FF2B5EF4-FFF2-40B4-BE49-F238E27FC236}">
                <a16:creationId xmlns:a16="http://schemas.microsoft.com/office/drawing/2014/main" id="{0DF446F6-82CE-BF4E-B9F3-5269BD27ED38}"/>
              </a:ext>
            </a:extLst>
          </p:cNvPr>
          <p:cNvSpPr/>
          <p:nvPr/>
        </p:nvSpPr>
        <p:spPr bwMode="auto">
          <a:xfrm rot="5400000" flipH="1">
            <a:off x="2618180" y="3736211"/>
            <a:ext cx="206376" cy="92591"/>
          </a:xfrm>
          <a:prstGeom prst="triangle">
            <a:avLst/>
          </a:prstGeom>
          <a:solidFill>
            <a:srgbClr val="C21B17"/>
          </a:solidFill>
          <a:ln w="9525" algn="ctr">
            <a:noFill/>
            <a:round/>
            <a:headEnd/>
            <a:tailEnd/>
          </a:ln>
        </p:spPr>
        <p:txBody>
          <a:bodyPr lIns="36000" tIns="36000" rIns="36000" bIns="36000" rtlCol="0" anchor="ctr">
            <a:normAutofit fontScale="25000" lnSpcReduction="20000"/>
          </a:bodyPr>
          <a:lstStyle/>
          <a:p>
            <a:pPr algn="ctr" defTabSz="958850" eaLnBrk="0" hangingPunct="0"/>
            <a:endParaRPr lang="it-IT" sz="1800" i="0" dirty="0">
              <a:solidFill>
                <a:srgbClr val="003399"/>
              </a:solidFill>
              <a:latin typeface="Arial" charset="0"/>
            </a:endParaRPr>
          </a:p>
        </p:txBody>
      </p:sp>
      <p:cxnSp>
        <p:nvCxnSpPr>
          <p:cNvPr id="160" name="Connettore 1 159">
            <a:extLst>
              <a:ext uri="{FF2B5EF4-FFF2-40B4-BE49-F238E27FC236}">
                <a16:creationId xmlns:a16="http://schemas.microsoft.com/office/drawing/2014/main" id="{BFB83DDF-B2A7-BA42-8359-35E4ACD5B8D6}"/>
              </a:ext>
            </a:extLst>
          </p:cNvPr>
          <p:cNvCxnSpPr>
            <a:cxnSpLocks/>
          </p:cNvCxnSpPr>
          <p:nvPr/>
        </p:nvCxnSpPr>
        <p:spPr bwMode="auto">
          <a:xfrm>
            <a:off x="702290" y="4156795"/>
            <a:ext cx="7947400" cy="0"/>
          </a:xfrm>
          <a:prstGeom prst="line">
            <a:avLst/>
          </a:prstGeom>
          <a:ln w="3175">
            <a:solidFill>
              <a:srgbClr val="B0B2B3"/>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63" name="Ορθογώνιο 29">
            <a:extLst>
              <a:ext uri="{FF2B5EF4-FFF2-40B4-BE49-F238E27FC236}">
                <a16:creationId xmlns:a16="http://schemas.microsoft.com/office/drawing/2014/main" id="{57CE5FE4-E1C4-994A-95F7-787C1C24AA6A}"/>
              </a:ext>
            </a:extLst>
          </p:cNvPr>
          <p:cNvSpPr/>
          <p:nvPr/>
        </p:nvSpPr>
        <p:spPr>
          <a:xfrm>
            <a:off x="5330243" y="4144740"/>
            <a:ext cx="3636000" cy="961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tIns="36000" bIns="72000" rtlCol="0" anchor="ctr" anchorCtr="0"/>
          <a:lstStyle/>
          <a:p>
            <a:pPr>
              <a:lnSpc>
                <a:spcPct val="140000"/>
              </a:lnSpc>
            </a:pPr>
            <a:r>
              <a:rPr lang="en-US" sz="1000" dirty="0">
                <a:solidFill>
                  <a:srgbClr val="6F7072"/>
                </a:solidFill>
              </a:rPr>
              <a:t>ESG-linked tenders in public procurement</a:t>
            </a:r>
          </a:p>
          <a:p>
            <a:pPr>
              <a:lnSpc>
                <a:spcPct val="140000"/>
              </a:lnSpc>
            </a:pPr>
            <a:r>
              <a:rPr lang="en-US" sz="1000" dirty="0">
                <a:solidFill>
                  <a:srgbClr val="6F7072"/>
                </a:solidFill>
              </a:rPr>
              <a:t>ESG-linked private procurement</a:t>
            </a:r>
          </a:p>
          <a:p>
            <a:pPr>
              <a:lnSpc>
                <a:spcPct val="140000"/>
              </a:lnSpc>
            </a:pPr>
            <a:r>
              <a:rPr lang="en-US" sz="1000" dirty="0">
                <a:solidFill>
                  <a:srgbClr val="6F7072"/>
                </a:solidFill>
              </a:rPr>
              <a:t>Sustainability linked incentives promoting private demand</a:t>
            </a:r>
          </a:p>
          <a:p>
            <a:pPr>
              <a:lnSpc>
                <a:spcPct val="140000"/>
              </a:lnSpc>
            </a:pPr>
            <a:r>
              <a:rPr lang="en-US" sz="1000" dirty="0">
                <a:solidFill>
                  <a:srgbClr val="6F7072"/>
                </a:solidFill>
              </a:rPr>
              <a:t>Sustainable supply chain management </a:t>
            </a:r>
            <a:r>
              <a:rPr lang="en-US" sz="1000" dirty="0" err="1">
                <a:solidFill>
                  <a:srgbClr val="6F7072"/>
                </a:solidFill>
              </a:rPr>
              <a:t>programmes</a:t>
            </a:r>
            <a:endParaRPr lang="en-US" sz="1000" dirty="0">
              <a:solidFill>
                <a:srgbClr val="6F7072"/>
              </a:solidFill>
            </a:endParaRPr>
          </a:p>
        </p:txBody>
      </p:sp>
      <p:sp>
        <p:nvSpPr>
          <p:cNvPr id="164" name="Οβάλ 21">
            <a:extLst>
              <a:ext uri="{FF2B5EF4-FFF2-40B4-BE49-F238E27FC236}">
                <a16:creationId xmlns:a16="http://schemas.microsoft.com/office/drawing/2014/main" id="{4559878B-E2C1-5C43-B190-BFBDC268260C}"/>
              </a:ext>
            </a:extLst>
          </p:cNvPr>
          <p:cNvSpPr/>
          <p:nvPr/>
        </p:nvSpPr>
        <p:spPr>
          <a:xfrm>
            <a:off x="5058923" y="4235771"/>
            <a:ext cx="216000" cy="144000"/>
          </a:xfrm>
          <a:prstGeom prst="roundRect">
            <a:avLst/>
          </a:prstGeom>
          <a:solidFill>
            <a:schemeClr val="bg1"/>
          </a:solidFill>
          <a:ln w="12700">
            <a:solidFill>
              <a:srgbClr val="752127"/>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800" b="1" dirty="0">
                <a:solidFill>
                  <a:srgbClr val="752127"/>
                </a:solidFill>
                <a:latin typeface="Arial Narrow" panose="020B0606020202030204" pitchFamily="34" charset="0"/>
              </a:rPr>
              <a:t>9</a:t>
            </a:r>
            <a:endParaRPr lang="el-GR" sz="800" b="1" dirty="0">
              <a:solidFill>
                <a:srgbClr val="752127"/>
              </a:solidFill>
              <a:latin typeface="Arial Narrow" panose="020B0606020202030204" pitchFamily="34" charset="0"/>
            </a:endParaRPr>
          </a:p>
        </p:txBody>
      </p:sp>
      <p:sp>
        <p:nvSpPr>
          <p:cNvPr id="165" name="Οβάλ 21">
            <a:extLst>
              <a:ext uri="{FF2B5EF4-FFF2-40B4-BE49-F238E27FC236}">
                <a16:creationId xmlns:a16="http://schemas.microsoft.com/office/drawing/2014/main" id="{988850F9-691F-9B49-855F-285ACA45F245}"/>
              </a:ext>
            </a:extLst>
          </p:cNvPr>
          <p:cNvSpPr/>
          <p:nvPr/>
        </p:nvSpPr>
        <p:spPr>
          <a:xfrm>
            <a:off x="5058923" y="4443088"/>
            <a:ext cx="216000" cy="144000"/>
          </a:xfrm>
          <a:prstGeom prst="roundRect">
            <a:avLst/>
          </a:prstGeom>
          <a:solidFill>
            <a:schemeClr val="bg1"/>
          </a:solidFill>
          <a:ln w="12700">
            <a:solidFill>
              <a:srgbClr val="752127"/>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800" b="1" dirty="0">
                <a:solidFill>
                  <a:srgbClr val="752127"/>
                </a:solidFill>
                <a:latin typeface="Arial Narrow" panose="020B0606020202030204" pitchFamily="34" charset="0"/>
              </a:rPr>
              <a:t>10</a:t>
            </a:r>
            <a:endParaRPr lang="el-GR" sz="800" b="1" dirty="0">
              <a:solidFill>
                <a:srgbClr val="752127"/>
              </a:solidFill>
              <a:latin typeface="Arial Narrow" panose="020B0606020202030204" pitchFamily="34" charset="0"/>
            </a:endParaRPr>
          </a:p>
        </p:txBody>
      </p:sp>
      <p:sp>
        <p:nvSpPr>
          <p:cNvPr id="166" name="Οβάλ 51">
            <a:extLst>
              <a:ext uri="{FF2B5EF4-FFF2-40B4-BE49-F238E27FC236}">
                <a16:creationId xmlns:a16="http://schemas.microsoft.com/office/drawing/2014/main" id="{B4AA370F-2BD0-754B-8889-F7F384135CAE}"/>
              </a:ext>
            </a:extLst>
          </p:cNvPr>
          <p:cNvSpPr/>
          <p:nvPr/>
        </p:nvSpPr>
        <p:spPr>
          <a:xfrm>
            <a:off x="5058923" y="4650405"/>
            <a:ext cx="216000" cy="144000"/>
          </a:xfrm>
          <a:prstGeom prst="roundRect">
            <a:avLst/>
          </a:prstGeom>
          <a:solidFill>
            <a:schemeClr val="bg1"/>
          </a:solidFill>
          <a:ln w="12700">
            <a:solidFill>
              <a:srgbClr val="752127"/>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800" b="1" dirty="0">
                <a:solidFill>
                  <a:srgbClr val="752127"/>
                </a:solidFill>
                <a:latin typeface="Arial Narrow" panose="020B0606020202030204" pitchFamily="34" charset="0"/>
              </a:rPr>
              <a:t>11</a:t>
            </a:r>
            <a:endParaRPr lang="el-GR" sz="800" b="1" dirty="0">
              <a:solidFill>
                <a:srgbClr val="752127"/>
              </a:solidFill>
              <a:latin typeface="Arial Narrow" panose="020B0606020202030204" pitchFamily="34" charset="0"/>
            </a:endParaRPr>
          </a:p>
        </p:txBody>
      </p:sp>
      <p:sp>
        <p:nvSpPr>
          <p:cNvPr id="167" name="Οβάλ 51">
            <a:extLst>
              <a:ext uri="{FF2B5EF4-FFF2-40B4-BE49-F238E27FC236}">
                <a16:creationId xmlns:a16="http://schemas.microsoft.com/office/drawing/2014/main" id="{9D4C02B9-AC1A-4D4E-86B2-FD1D9C8C5966}"/>
              </a:ext>
            </a:extLst>
          </p:cNvPr>
          <p:cNvSpPr/>
          <p:nvPr/>
        </p:nvSpPr>
        <p:spPr>
          <a:xfrm>
            <a:off x="5058167" y="4857723"/>
            <a:ext cx="216000" cy="144000"/>
          </a:xfrm>
          <a:prstGeom prst="roundRect">
            <a:avLst/>
          </a:prstGeom>
          <a:solidFill>
            <a:schemeClr val="bg1"/>
          </a:solidFill>
          <a:ln w="12700">
            <a:solidFill>
              <a:srgbClr val="E9573D"/>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800" b="1">
                <a:solidFill>
                  <a:srgbClr val="E9573D"/>
                </a:solidFill>
                <a:latin typeface="Arial Narrow" panose="020B0606020202030204" pitchFamily="34" charset="0"/>
              </a:rPr>
              <a:t>12</a:t>
            </a:r>
            <a:endParaRPr lang="el-GR" sz="800" b="1" dirty="0">
              <a:solidFill>
                <a:srgbClr val="E9573D"/>
              </a:solidFill>
              <a:latin typeface="Arial Narrow" panose="020B0606020202030204" pitchFamily="34" charset="0"/>
            </a:endParaRPr>
          </a:p>
        </p:txBody>
      </p:sp>
      <p:sp>
        <p:nvSpPr>
          <p:cNvPr id="168" name="TextBox 17">
            <a:extLst>
              <a:ext uri="{FF2B5EF4-FFF2-40B4-BE49-F238E27FC236}">
                <a16:creationId xmlns:a16="http://schemas.microsoft.com/office/drawing/2014/main" id="{B8A3CCFF-4E27-F744-9358-1352C12D50F0}"/>
              </a:ext>
            </a:extLst>
          </p:cNvPr>
          <p:cNvSpPr txBox="1"/>
          <p:nvPr/>
        </p:nvSpPr>
        <p:spPr>
          <a:xfrm>
            <a:off x="2868949" y="4372888"/>
            <a:ext cx="1800000" cy="565535"/>
          </a:xfrm>
          <a:prstGeom prst="rect">
            <a:avLst/>
          </a:prstGeom>
          <a:noFill/>
        </p:spPr>
        <p:txBody>
          <a:bodyPr wrap="square" lIns="90000" rtlCol="0" anchor="ctr" anchorCtr="0">
            <a:noAutofit/>
          </a:bodyPr>
          <a:lstStyle>
            <a:defPPr>
              <a:defRPr lang="en-US"/>
            </a:defPPr>
            <a:lvl1pPr algn="ctr">
              <a:defRPr sz="1100" b="1">
                <a:solidFill>
                  <a:srgbClr val="C21B17"/>
                </a:solidFill>
              </a:defRPr>
            </a:lvl1pPr>
          </a:lstStyle>
          <a:p>
            <a:r>
              <a:rPr lang="en-US" sz="1000" dirty="0"/>
              <a:t>Demand-side </a:t>
            </a:r>
          </a:p>
          <a:p>
            <a:r>
              <a:rPr lang="en-US" sz="1000" dirty="0"/>
              <a:t>instruments</a:t>
            </a:r>
            <a:endParaRPr lang="el-GR" sz="1000" dirty="0"/>
          </a:p>
        </p:txBody>
      </p:sp>
      <p:sp>
        <p:nvSpPr>
          <p:cNvPr id="169" name="TextBox 17">
            <a:extLst>
              <a:ext uri="{FF2B5EF4-FFF2-40B4-BE49-F238E27FC236}">
                <a16:creationId xmlns:a16="http://schemas.microsoft.com/office/drawing/2014/main" id="{5B224C4E-7C3F-B04D-8951-E8B9665E1267}"/>
              </a:ext>
            </a:extLst>
          </p:cNvPr>
          <p:cNvSpPr txBox="1"/>
          <p:nvPr/>
        </p:nvSpPr>
        <p:spPr>
          <a:xfrm>
            <a:off x="702290" y="4372888"/>
            <a:ext cx="1800000" cy="565535"/>
          </a:xfrm>
          <a:prstGeom prst="rect">
            <a:avLst/>
          </a:prstGeom>
          <a:noFill/>
        </p:spPr>
        <p:txBody>
          <a:bodyPr wrap="square" lIns="90000" rtlCol="0" anchor="ctr" anchorCtr="0">
            <a:noAutofit/>
          </a:bodyPr>
          <a:lstStyle>
            <a:defPPr>
              <a:defRPr lang="en-US"/>
            </a:defPPr>
            <a:lvl1pPr algn="ctr">
              <a:defRPr sz="1100" b="1">
                <a:solidFill>
                  <a:srgbClr val="C21B17"/>
                </a:solidFill>
              </a:defRPr>
            </a:lvl1pPr>
          </a:lstStyle>
          <a:p>
            <a:r>
              <a:rPr lang="en-US" sz="1000" dirty="0"/>
              <a:t>Lack of consumer or customer demand</a:t>
            </a:r>
          </a:p>
        </p:txBody>
      </p:sp>
      <p:sp>
        <p:nvSpPr>
          <p:cNvPr id="170" name="Triangolo 169">
            <a:extLst>
              <a:ext uri="{FF2B5EF4-FFF2-40B4-BE49-F238E27FC236}">
                <a16:creationId xmlns:a16="http://schemas.microsoft.com/office/drawing/2014/main" id="{BF509501-C1EB-3144-BF73-93A0A3A7CDAA}"/>
              </a:ext>
            </a:extLst>
          </p:cNvPr>
          <p:cNvSpPr/>
          <p:nvPr/>
        </p:nvSpPr>
        <p:spPr bwMode="auto">
          <a:xfrm rot="5400000" flipH="1">
            <a:off x="2618180" y="4609359"/>
            <a:ext cx="206376" cy="92591"/>
          </a:xfrm>
          <a:prstGeom prst="triangle">
            <a:avLst/>
          </a:prstGeom>
          <a:solidFill>
            <a:srgbClr val="C21B17"/>
          </a:solidFill>
          <a:ln w="9525" algn="ctr">
            <a:noFill/>
            <a:round/>
            <a:headEnd/>
            <a:tailEnd/>
          </a:ln>
        </p:spPr>
        <p:txBody>
          <a:bodyPr lIns="36000" tIns="36000" rIns="36000" bIns="36000" rtlCol="0" anchor="ctr">
            <a:normAutofit fontScale="25000" lnSpcReduction="20000"/>
          </a:bodyPr>
          <a:lstStyle/>
          <a:p>
            <a:pPr algn="ctr" defTabSz="958850" eaLnBrk="0" hangingPunct="0"/>
            <a:endParaRPr lang="it-IT" sz="1800" i="0" dirty="0">
              <a:solidFill>
                <a:srgbClr val="003399"/>
              </a:solidFill>
              <a:latin typeface="Arial" charset="0"/>
            </a:endParaRPr>
          </a:p>
        </p:txBody>
      </p:sp>
      <p:cxnSp>
        <p:nvCxnSpPr>
          <p:cNvPr id="171" name="Connettore 1 170">
            <a:extLst>
              <a:ext uri="{FF2B5EF4-FFF2-40B4-BE49-F238E27FC236}">
                <a16:creationId xmlns:a16="http://schemas.microsoft.com/office/drawing/2014/main" id="{3B69491E-8017-A249-8F77-3E6867631704}"/>
              </a:ext>
            </a:extLst>
          </p:cNvPr>
          <p:cNvCxnSpPr>
            <a:cxnSpLocks/>
          </p:cNvCxnSpPr>
          <p:nvPr/>
        </p:nvCxnSpPr>
        <p:spPr bwMode="auto">
          <a:xfrm>
            <a:off x="702290" y="5102018"/>
            <a:ext cx="7947400" cy="0"/>
          </a:xfrm>
          <a:prstGeom prst="line">
            <a:avLst/>
          </a:prstGeom>
          <a:ln w="3175">
            <a:solidFill>
              <a:srgbClr val="B0B2B3"/>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74" name="Ορθογώνιο 29">
            <a:extLst>
              <a:ext uri="{FF2B5EF4-FFF2-40B4-BE49-F238E27FC236}">
                <a16:creationId xmlns:a16="http://schemas.microsoft.com/office/drawing/2014/main" id="{52187B4E-814A-0F4B-8334-AB2E085F36B8}"/>
              </a:ext>
            </a:extLst>
          </p:cNvPr>
          <p:cNvSpPr/>
          <p:nvPr/>
        </p:nvSpPr>
        <p:spPr>
          <a:xfrm>
            <a:off x="5330243" y="5101246"/>
            <a:ext cx="3636000" cy="80636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tIns="36000" bIns="72000" rtlCol="0" anchor="ctr" anchorCtr="0"/>
          <a:lstStyle/>
          <a:p>
            <a:pPr>
              <a:lnSpc>
                <a:spcPct val="140000"/>
              </a:lnSpc>
            </a:pPr>
            <a:r>
              <a:rPr lang="en-US" sz="1000" dirty="0">
                <a:solidFill>
                  <a:srgbClr val="6F7072"/>
                </a:solidFill>
              </a:rPr>
              <a:t>Soft-regulation, including multi-stakeholder initiatives</a:t>
            </a:r>
          </a:p>
          <a:p>
            <a:pPr>
              <a:lnSpc>
                <a:spcPct val="140000"/>
              </a:lnSpc>
            </a:pPr>
            <a:r>
              <a:rPr lang="en-US" sz="1000" dirty="0">
                <a:solidFill>
                  <a:srgbClr val="6F7072"/>
                </a:solidFill>
              </a:rPr>
              <a:t>ESG reporting tools for SMEs</a:t>
            </a:r>
          </a:p>
          <a:p>
            <a:pPr>
              <a:lnSpc>
                <a:spcPct val="140000"/>
              </a:lnSpc>
            </a:pPr>
            <a:r>
              <a:rPr lang="en-US" sz="1000" dirty="0">
                <a:solidFill>
                  <a:srgbClr val="6F7072"/>
                </a:solidFill>
              </a:rPr>
              <a:t>ESG assessment and valuation for SMEs</a:t>
            </a:r>
            <a:endParaRPr lang="it-IT" sz="1000" dirty="0">
              <a:solidFill>
                <a:srgbClr val="6F7072"/>
              </a:solidFill>
            </a:endParaRPr>
          </a:p>
        </p:txBody>
      </p:sp>
      <p:sp>
        <p:nvSpPr>
          <p:cNvPr id="175" name="Οβάλ 51">
            <a:extLst>
              <a:ext uri="{FF2B5EF4-FFF2-40B4-BE49-F238E27FC236}">
                <a16:creationId xmlns:a16="http://schemas.microsoft.com/office/drawing/2014/main" id="{BD40A654-D78A-2048-A6D1-7ADEC274380B}"/>
              </a:ext>
            </a:extLst>
          </p:cNvPr>
          <p:cNvSpPr>
            <a:spLocks noChangeAspect="1"/>
          </p:cNvSpPr>
          <p:nvPr/>
        </p:nvSpPr>
        <p:spPr>
          <a:xfrm>
            <a:off x="5058923" y="5206791"/>
            <a:ext cx="201600" cy="144000"/>
          </a:xfrm>
          <a:prstGeom prst="roundRect">
            <a:avLst/>
          </a:prstGeom>
          <a:solidFill>
            <a:schemeClr val="bg1"/>
          </a:solidFill>
          <a:ln w="12700">
            <a:solidFill>
              <a:srgbClr val="E9573D"/>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800" b="1" dirty="0">
                <a:solidFill>
                  <a:srgbClr val="E9573D"/>
                </a:solidFill>
                <a:latin typeface="Arial Narrow" panose="020B0606020202030204" pitchFamily="34" charset="0"/>
              </a:rPr>
              <a:t>13</a:t>
            </a:r>
            <a:endParaRPr lang="el-GR" sz="800" b="1" dirty="0">
              <a:solidFill>
                <a:srgbClr val="E9573D"/>
              </a:solidFill>
              <a:latin typeface="Arial Narrow" panose="020B0606020202030204" pitchFamily="34" charset="0"/>
            </a:endParaRPr>
          </a:p>
        </p:txBody>
      </p:sp>
      <p:sp>
        <p:nvSpPr>
          <p:cNvPr id="176" name="Οβάλ 50">
            <a:extLst>
              <a:ext uri="{FF2B5EF4-FFF2-40B4-BE49-F238E27FC236}">
                <a16:creationId xmlns:a16="http://schemas.microsoft.com/office/drawing/2014/main" id="{CD05325E-95C8-FB47-8074-3313E05BCCBC}"/>
              </a:ext>
            </a:extLst>
          </p:cNvPr>
          <p:cNvSpPr>
            <a:spLocks noChangeAspect="1"/>
          </p:cNvSpPr>
          <p:nvPr/>
        </p:nvSpPr>
        <p:spPr>
          <a:xfrm>
            <a:off x="5058923" y="5428428"/>
            <a:ext cx="201600" cy="144000"/>
          </a:xfrm>
          <a:prstGeom prst="roundRect">
            <a:avLst/>
          </a:prstGeom>
          <a:solidFill>
            <a:schemeClr val="bg1"/>
          </a:solidFill>
          <a:ln w="12700">
            <a:solidFill>
              <a:srgbClr val="E9573D"/>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800" b="1">
                <a:solidFill>
                  <a:srgbClr val="E9573D"/>
                </a:solidFill>
                <a:latin typeface="Arial Narrow" panose="020B0606020202030204" pitchFamily="34" charset="0"/>
              </a:rPr>
              <a:t>14</a:t>
            </a:r>
            <a:endParaRPr lang="el-GR" sz="800" b="1" dirty="0">
              <a:solidFill>
                <a:srgbClr val="E9573D"/>
              </a:solidFill>
              <a:latin typeface="Arial Narrow" panose="020B0606020202030204" pitchFamily="34" charset="0"/>
            </a:endParaRPr>
          </a:p>
        </p:txBody>
      </p:sp>
      <p:sp>
        <p:nvSpPr>
          <p:cNvPr id="177" name="Οβάλ 51">
            <a:extLst>
              <a:ext uri="{FF2B5EF4-FFF2-40B4-BE49-F238E27FC236}">
                <a16:creationId xmlns:a16="http://schemas.microsoft.com/office/drawing/2014/main" id="{C08736CC-1D32-B74F-B77C-5E4084B47CE9}"/>
              </a:ext>
            </a:extLst>
          </p:cNvPr>
          <p:cNvSpPr>
            <a:spLocks noChangeAspect="1"/>
          </p:cNvSpPr>
          <p:nvPr/>
        </p:nvSpPr>
        <p:spPr>
          <a:xfrm>
            <a:off x="5058923" y="5650065"/>
            <a:ext cx="201600" cy="144000"/>
          </a:xfrm>
          <a:prstGeom prst="roundRect">
            <a:avLst/>
          </a:prstGeom>
          <a:solidFill>
            <a:schemeClr val="bg1"/>
          </a:solidFill>
          <a:ln w="12700">
            <a:solidFill>
              <a:srgbClr val="E9573D"/>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800" b="1" dirty="0">
                <a:solidFill>
                  <a:srgbClr val="E9573D"/>
                </a:solidFill>
                <a:latin typeface="Arial Narrow" panose="020B0606020202030204" pitchFamily="34" charset="0"/>
              </a:rPr>
              <a:t>15</a:t>
            </a:r>
            <a:endParaRPr lang="el-GR" sz="800" b="1" dirty="0">
              <a:solidFill>
                <a:srgbClr val="E9573D"/>
              </a:solidFill>
              <a:latin typeface="Arial Narrow" panose="020B0606020202030204" pitchFamily="34" charset="0"/>
            </a:endParaRPr>
          </a:p>
        </p:txBody>
      </p:sp>
      <p:sp>
        <p:nvSpPr>
          <p:cNvPr id="178" name="TextBox 17">
            <a:extLst>
              <a:ext uri="{FF2B5EF4-FFF2-40B4-BE49-F238E27FC236}">
                <a16:creationId xmlns:a16="http://schemas.microsoft.com/office/drawing/2014/main" id="{88509BFE-CBBD-294B-83A7-052A0B1909B8}"/>
              </a:ext>
            </a:extLst>
          </p:cNvPr>
          <p:cNvSpPr txBox="1"/>
          <p:nvPr/>
        </p:nvSpPr>
        <p:spPr>
          <a:xfrm>
            <a:off x="2868949" y="5212588"/>
            <a:ext cx="1800000" cy="565535"/>
          </a:xfrm>
          <a:prstGeom prst="rect">
            <a:avLst/>
          </a:prstGeom>
          <a:noFill/>
        </p:spPr>
        <p:txBody>
          <a:bodyPr wrap="square" lIns="90000" rtlCol="0" anchor="ctr" anchorCtr="0">
            <a:noAutofit/>
          </a:bodyPr>
          <a:lstStyle>
            <a:defPPr>
              <a:defRPr lang="en-US"/>
            </a:defPPr>
            <a:lvl1pPr algn="ctr">
              <a:defRPr sz="1100" b="1">
                <a:solidFill>
                  <a:srgbClr val="C21B17"/>
                </a:solidFill>
              </a:defRPr>
            </a:lvl1pPr>
          </a:lstStyle>
          <a:p>
            <a:r>
              <a:rPr lang="en-US" sz="1000" dirty="0"/>
              <a:t>Disclosure on materiality &amp; assessment</a:t>
            </a:r>
            <a:endParaRPr lang="el-GR" sz="1000" dirty="0"/>
          </a:p>
        </p:txBody>
      </p:sp>
      <p:sp>
        <p:nvSpPr>
          <p:cNvPr id="179" name="TextBox 17">
            <a:extLst>
              <a:ext uri="{FF2B5EF4-FFF2-40B4-BE49-F238E27FC236}">
                <a16:creationId xmlns:a16="http://schemas.microsoft.com/office/drawing/2014/main" id="{24CDA019-BAF6-F142-93C8-CB900E5EAEE7}"/>
              </a:ext>
            </a:extLst>
          </p:cNvPr>
          <p:cNvSpPr txBox="1"/>
          <p:nvPr/>
        </p:nvSpPr>
        <p:spPr>
          <a:xfrm>
            <a:off x="702290" y="5212588"/>
            <a:ext cx="1800000" cy="565535"/>
          </a:xfrm>
          <a:prstGeom prst="rect">
            <a:avLst/>
          </a:prstGeom>
          <a:noFill/>
        </p:spPr>
        <p:txBody>
          <a:bodyPr wrap="square" lIns="90000" rtlCol="0" anchor="ctr" anchorCtr="0">
            <a:noAutofit/>
          </a:bodyPr>
          <a:lstStyle>
            <a:defPPr>
              <a:defRPr lang="en-US"/>
            </a:defPPr>
            <a:lvl1pPr algn="ctr">
              <a:defRPr sz="1100" b="1">
                <a:solidFill>
                  <a:srgbClr val="C21B17"/>
                </a:solidFill>
              </a:defRPr>
            </a:lvl1pPr>
          </a:lstStyle>
          <a:p>
            <a:r>
              <a:rPr lang="en-GB" sz="1000" dirty="0"/>
              <a:t>Lack of routinised, standardised tools for SMEs</a:t>
            </a:r>
          </a:p>
        </p:txBody>
      </p:sp>
      <p:sp>
        <p:nvSpPr>
          <p:cNvPr id="180" name="Triangolo 179">
            <a:extLst>
              <a:ext uri="{FF2B5EF4-FFF2-40B4-BE49-F238E27FC236}">
                <a16:creationId xmlns:a16="http://schemas.microsoft.com/office/drawing/2014/main" id="{9552FCB2-C0CB-ED44-9B7D-3B5F4D53FEBC}"/>
              </a:ext>
            </a:extLst>
          </p:cNvPr>
          <p:cNvSpPr/>
          <p:nvPr/>
        </p:nvSpPr>
        <p:spPr bwMode="auto">
          <a:xfrm rot="5400000" flipH="1">
            <a:off x="2618180" y="5449059"/>
            <a:ext cx="206376" cy="92591"/>
          </a:xfrm>
          <a:prstGeom prst="triangle">
            <a:avLst/>
          </a:prstGeom>
          <a:solidFill>
            <a:srgbClr val="C21B17"/>
          </a:solidFill>
          <a:ln w="9525" algn="ctr">
            <a:noFill/>
            <a:round/>
            <a:headEnd/>
            <a:tailEnd/>
          </a:ln>
        </p:spPr>
        <p:txBody>
          <a:bodyPr lIns="36000" tIns="36000" rIns="36000" bIns="36000" rtlCol="0" anchor="ctr">
            <a:normAutofit fontScale="25000" lnSpcReduction="20000"/>
          </a:bodyPr>
          <a:lstStyle/>
          <a:p>
            <a:pPr algn="ctr" defTabSz="958850" eaLnBrk="0" hangingPunct="0"/>
            <a:endParaRPr lang="it-IT" sz="1800" i="0" dirty="0">
              <a:solidFill>
                <a:srgbClr val="003399"/>
              </a:solidFill>
              <a:latin typeface="Arial" charset="0"/>
            </a:endParaRPr>
          </a:p>
        </p:txBody>
      </p:sp>
      <p:sp>
        <p:nvSpPr>
          <p:cNvPr id="182" name="TextBox 8">
            <a:extLst>
              <a:ext uri="{FF2B5EF4-FFF2-40B4-BE49-F238E27FC236}">
                <a16:creationId xmlns:a16="http://schemas.microsoft.com/office/drawing/2014/main" id="{00D6E2DA-9199-1C49-8C4B-C610F03330AA}"/>
              </a:ext>
            </a:extLst>
          </p:cNvPr>
          <p:cNvSpPr txBox="1"/>
          <p:nvPr/>
        </p:nvSpPr>
        <p:spPr>
          <a:xfrm>
            <a:off x="9806848" y="5235428"/>
            <a:ext cx="1645203" cy="447063"/>
          </a:xfrm>
          <a:prstGeom prst="rect">
            <a:avLst/>
          </a:prstGeom>
          <a:noFill/>
          <a:ln>
            <a:solidFill>
              <a:srgbClr val="C21B17"/>
            </a:solidFill>
          </a:ln>
        </p:spPr>
        <p:txBody>
          <a:bodyPr wrap="square" lIns="90000" rtlCol="0" anchor="ctr" anchorCtr="0">
            <a:noAutofit/>
          </a:bodyPr>
          <a:lstStyle>
            <a:defPPr>
              <a:defRPr lang="en-US"/>
            </a:defPPr>
            <a:lvl1pPr algn="ctr">
              <a:defRPr sz="1000" b="1"/>
            </a:lvl1pPr>
          </a:lstStyle>
          <a:p>
            <a:r>
              <a:rPr lang="it-IT" sz="1100" dirty="0">
                <a:solidFill>
                  <a:srgbClr val="C21B17"/>
                </a:solidFill>
              </a:rPr>
              <a:t>Private</a:t>
            </a:r>
          </a:p>
        </p:txBody>
      </p:sp>
      <p:sp>
        <p:nvSpPr>
          <p:cNvPr id="183" name="TextBox 7">
            <a:extLst>
              <a:ext uri="{FF2B5EF4-FFF2-40B4-BE49-F238E27FC236}">
                <a16:creationId xmlns:a16="http://schemas.microsoft.com/office/drawing/2014/main" id="{47335321-7E8C-8B46-83C3-F7943E732A47}"/>
              </a:ext>
            </a:extLst>
          </p:cNvPr>
          <p:cNvSpPr txBox="1"/>
          <p:nvPr/>
        </p:nvSpPr>
        <p:spPr>
          <a:xfrm>
            <a:off x="9806848" y="4166921"/>
            <a:ext cx="1645203" cy="447063"/>
          </a:xfrm>
          <a:prstGeom prst="rect">
            <a:avLst/>
          </a:prstGeom>
          <a:noFill/>
          <a:ln>
            <a:solidFill>
              <a:srgbClr val="C21B17"/>
            </a:solidFill>
          </a:ln>
        </p:spPr>
        <p:txBody>
          <a:bodyPr wrap="square" lIns="90000" rtlCol="0" anchor="ctr" anchorCtr="0">
            <a:noAutofit/>
          </a:bodyPr>
          <a:lstStyle/>
          <a:p>
            <a:pPr algn="ctr"/>
            <a:r>
              <a:rPr lang="it-IT" sz="1100" b="1" dirty="0">
                <a:solidFill>
                  <a:srgbClr val="C21B17"/>
                </a:solidFill>
              </a:rPr>
              <a:t>Public</a:t>
            </a:r>
          </a:p>
        </p:txBody>
      </p:sp>
      <p:sp>
        <p:nvSpPr>
          <p:cNvPr id="184" name="TextBox 9">
            <a:extLst>
              <a:ext uri="{FF2B5EF4-FFF2-40B4-BE49-F238E27FC236}">
                <a16:creationId xmlns:a16="http://schemas.microsoft.com/office/drawing/2014/main" id="{72B2BADC-6307-F646-A887-B126ADE8B9AE}"/>
              </a:ext>
            </a:extLst>
          </p:cNvPr>
          <p:cNvSpPr txBox="1"/>
          <p:nvPr/>
        </p:nvSpPr>
        <p:spPr>
          <a:xfrm>
            <a:off x="9798643" y="4686841"/>
            <a:ext cx="1645203" cy="447063"/>
          </a:xfrm>
          <a:prstGeom prst="rect">
            <a:avLst/>
          </a:prstGeom>
          <a:noFill/>
          <a:ln>
            <a:solidFill>
              <a:srgbClr val="C21B17"/>
            </a:solidFill>
          </a:ln>
        </p:spPr>
        <p:txBody>
          <a:bodyPr wrap="square" lIns="90000" rtlCol="0" anchor="ctr" anchorCtr="0">
            <a:noAutofit/>
          </a:bodyPr>
          <a:lstStyle>
            <a:defPPr>
              <a:defRPr lang="en-US"/>
            </a:defPPr>
            <a:lvl1pPr algn="ctr">
              <a:defRPr sz="1000" b="1"/>
            </a:lvl1pPr>
          </a:lstStyle>
          <a:p>
            <a:r>
              <a:rPr lang="it-IT" sz="1100" dirty="0">
                <a:solidFill>
                  <a:srgbClr val="C21B17"/>
                </a:solidFill>
              </a:rPr>
              <a:t>Public-Private</a:t>
            </a:r>
          </a:p>
        </p:txBody>
      </p:sp>
      <p:sp>
        <p:nvSpPr>
          <p:cNvPr id="185" name="Rettangolo 184">
            <a:extLst>
              <a:ext uri="{FF2B5EF4-FFF2-40B4-BE49-F238E27FC236}">
                <a16:creationId xmlns:a16="http://schemas.microsoft.com/office/drawing/2014/main" id="{6C7C7CEC-B2C7-C14F-8EEC-6B31D53B5B83}"/>
              </a:ext>
            </a:extLst>
          </p:cNvPr>
          <p:cNvSpPr/>
          <p:nvPr/>
        </p:nvSpPr>
        <p:spPr>
          <a:xfrm>
            <a:off x="9645065" y="1979473"/>
            <a:ext cx="1968771" cy="1785104"/>
          </a:xfrm>
          <a:prstGeom prst="rect">
            <a:avLst/>
          </a:prstGeom>
        </p:spPr>
        <p:txBody>
          <a:bodyPr wrap="square">
            <a:spAutoFit/>
          </a:bodyPr>
          <a:lstStyle/>
          <a:p>
            <a:pPr algn="ctr"/>
            <a:r>
              <a:rPr lang="en-US" sz="1000" b="1" dirty="0">
                <a:solidFill>
                  <a:srgbClr val="C21B17"/>
                </a:solidFill>
                <a:latin typeface="Arial" panose="020B0604020202020204" pitchFamily="34" charset="0"/>
                <a:ea typeface="Times New Roman" panose="02020603050405020304" pitchFamily="18" charset="0"/>
                <a:cs typeface="Times New Roman" panose="02020603050405020304" pitchFamily="18" charset="0"/>
              </a:rPr>
              <a:t>Fostering sustainability </a:t>
            </a:r>
          </a:p>
          <a:p>
            <a:pPr algn="ctr"/>
            <a:r>
              <a:rPr lang="en-US" sz="1000" b="1" dirty="0">
                <a:solidFill>
                  <a:srgbClr val="C21B17"/>
                </a:solidFill>
                <a:latin typeface="Arial" panose="020B0604020202020204" pitchFamily="34" charset="0"/>
                <a:ea typeface="Times New Roman" panose="02020603050405020304" pitchFamily="18" charset="0"/>
                <a:cs typeface="Times New Roman" panose="02020603050405020304" pitchFamily="18" charset="0"/>
              </a:rPr>
              <a:t>in SMEs needs the </a:t>
            </a:r>
            <a:r>
              <a:rPr lang="en-US" sz="1000" b="1" dirty="0">
                <a:solidFill>
                  <a:srgbClr val="C21B17"/>
                </a:solidFill>
                <a:latin typeface="Arial" panose="020B0604020202020204" pitchFamily="34" charset="0"/>
                <a:cs typeface="Times New Roman" panose="02020603050405020304" pitchFamily="18" charset="0"/>
              </a:rPr>
              <a:t>creation of an "ecosystem" of Public and Private actors </a:t>
            </a:r>
          </a:p>
          <a:p>
            <a:pPr algn="ctr"/>
            <a:endParaRPr lang="it-IT" sz="1000" dirty="0">
              <a:solidFill>
                <a:srgbClr val="C21B17"/>
              </a:solidFill>
              <a:latin typeface="Arial" panose="020B0604020202020204" pitchFamily="34" charset="0"/>
              <a:ea typeface="Times New Roman" panose="02020603050405020304" pitchFamily="18" charset="0"/>
              <a:cs typeface="Times New Roman" panose="02020603050405020304" pitchFamily="18" charset="0"/>
            </a:endParaRPr>
          </a:p>
          <a:p>
            <a:pPr algn="ctr">
              <a:spcAft>
                <a:spcPts val="900"/>
              </a:spcAft>
            </a:pPr>
            <a:r>
              <a:rPr lang="en-US" sz="1000" dirty="0">
                <a:solidFill>
                  <a:srgbClr val="6F7072"/>
                </a:solidFill>
                <a:latin typeface="Arial" panose="020B0604020202020204" pitchFamily="34" charset="0"/>
                <a:ea typeface="Times New Roman" panose="02020603050405020304" pitchFamily="18" charset="0"/>
                <a:cs typeface="Times New Roman" panose="02020603050405020304" pitchFamily="18" charset="0"/>
              </a:rPr>
              <a:t>Policy makers, large companies, the world of finance, academia and research, are all called to create public-private partnerships to support SMEs</a:t>
            </a:r>
          </a:p>
        </p:txBody>
      </p:sp>
      <p:sp>
        <p:nvSpPr>
          <p:cNvPr id="192" name="Οβάλ 21">
            <a:extLst>
              <a:ext uri="{FF2B5EF4-FFF2-40B4-BE49-F238E27FC236}">
                <a16:creationId xmlns:a16="http://schemas.microsoft.com/office/drawing/2014/main" id="{5E041F5E-333D-0F43-86F0-A9278BF73AF1}"/>
              </a:ext>
            </a:extLst>
          </p:cNvPr>
          <p:cNvSpPr/>
          <p:nvPr/>
        </p:nvSpPr>
        <p:spPr>
          <a:xfrm>
            <a:off x="5055025" y="6092312"/>
            <a:ext cx="1091769" cy="144000"/>
          </a:xfrm>
          <a:prstGeom prst="roundRect">
            <a:avLst/>
          </a:prstGeom>
          <a:solidFill>
            <a:schemeClr val="bg1"/>
          </a:solidFill>
          <a:ln w="12700">
            <a:solidFill>
              <a:srgbClr val="752127"/>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800" b="1" dirty="0">
                <a:solidFill>
                  <a:srgbClr val="752127"/>
                </a:solidFill>
                <a:latin typeface="Arial Narrow" panose="020B0606020202030204" pitchFamily="34" charset="0"/>
              </a:rPr>
              <a:t>Economic instruments</a:t>
            </a:r>
          </a:p>
        </p:txBody>
      </p:sp>
      <p:sp>
        <p:nvSpPr>
          <p:cNvPr id="193" name="Οβάλ 51">
            <a:extLst>
              <a:ext uri="{FF2B5EF4-FFF2-40B4-BE49-F238E27FC236}">
                <a16:creationId xmlns:a16="http://schemas.microsoft.com/office/drawing/2014/main" id="{1B2207B1-8452-C648-B047-10E31315CC35}"/>
              </a:ext>
            </a:extLst>
          </p:cNvPr>
          <p:cNvSpPr/>
          <p:nvPr/>
        </p:nvSpPr>
        <p:spPr>
          <a:xfrm>
            <a:off x="6270178" y="6096489"/>
            <a:ext cx="1453145" cy="144000"/>
          </a:xfrm>
          <a:prstGeom prst="roundRect">
            <a:avLst/>
          </a:prstGeom>
          <a:solidFill>
            <a:schemeClr val="bg1"/>
          </a:solidFill>
          <a:ln w="12700">
            <a:solidFill>
              <a:srgbClr val="E9573D"/>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800" b="1" dirty="0">
                <a:solidFill>
                  <a:srgbClr val="E9573D"/>
                </a:solidFill>
                <a:latin typeface="Arial Narrow" panose="020B0606020202030204" pitchFamily="34" charset="0"/>
              </a:rPr>
              <a:t>Non-economic instruments</a:t>
            </a:r>
          </a:p>
        </p:txBody>
      </p:sp>
      <p:sp>
        <p:nvSpPr>
          <p:cNvPr id="61" name="Google Shape;293;p18">
            <a:extLst>
              <a:ext uri="{FF2B5EF4-FFF2-40B4-BE49-F238E27FC236}">
                <a16:creationId xmlns:a16="http://schemas.microsoft.com/office/drawing/2014/main" id="{9A757CD7-7058-1848-A436-4E56F353022B}"/>
              </a:ext>
            </a:extLst>
          </p:cNvPr>
          <p:cNvSpPr/>
          <p:nvPr/>
        </p:nvSpPr>
        <p:spPr>
          <a:xfrm rot="5400000">
            <a:off x="8877848" y="3623532"/>
            <a:ext cx="639323" cy="213108"/>
          </a:xfrm>
          <a:prstGeom prst="triangle">
            <a:avLst>
              <a:gd name="adj" fmla="val 50000"/>
            </a:avLst>
          </a:prstGeom>
          <a:solidFill>
            <a:srgbClr val="C21B17"/>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62" name="Google Shape;9;p56">
            <a:extLst>
              <a:ext uri="{FF2B5EF4-FFF2-40B4-BE49-F238E27FC236}">
                <a16:creationId xmlns:a16="http://schemas.microsoft.com/office/drawing/2014/main" id="{A42516E3-8C4B-CD4C-8933-550768650C5E}"/>
              </a:ext>
            </a:extLst>
          </p:cNvPr>
          <p:cNvSpPr/>
          <p:nvPr/>
        </p:nvSpPr>
        <p:spPr>
          <a:xfrm>
            <a:off x="11672272" y="6365355"/>
            <a:ext cx="519728" cy="181429"/>
          </a:xfrm>
          <a:prstGeom prst="rect">
            <a:avLst/>
          </a:prstGeom>
          <a:solidFill>
            <a:srgbClr val="C21B17"/>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63" name="Google Shape;10;p56">
            <a:extLst>
              <a:ext uri="{FF2B5EF4-FFF2-40B4-BE49-F238E27FC236}">
                <a16:creationId xmlns:a16="http://schemas.microsoft.com/office/drawing/2014/main" id="{A51EDB69-E955-9642-B25C-EB7CC7068B26}"/>
              </a:ext>
            </a:extLst>
          </p:cNvPr>
          <p:cNvSpPr txBox="1">
            <a:spLocks/>
          </p:cNvSpPr>
          <p:nvPr/>
        </p:nvSpPr>
        <p:spPr>
          <a:xfrm>
            <a:off x="11672272" y="6336014"/>
            <a:ext cx="519728" cy="240111"/>
          </a:xfrm>
          <a:prstGeom prst="rect">
            <a:avLst/>
          </a:prstGeom>
          <a:noFill/>
          <a:ln>
            <a:noFill/>
          </a:ln>
        </p:spPr>
        <p:txBody>
          <a:bodyPr spcFirstLastPara="1" wrap="square" lIns="91425" tIns="45700" rIns="91425" bIns="45700" anchor="ctr" anchorCtr="0">
            <a:noAutofit/>
          </a:bodyPr>
          <a:lstStyle>
            <a:defPPr>
              <a:defRPr lang="en-US"/>
            </a:defPPr>
            <a:lvl1pPr marL="0" marR="0" lvl="0" indent="0" algn="l" defTabSz="914400" rtl="0" eaLnBrk="1" latinLnBrk="0" hangingPunct="1">
              <a:spcBef>
                <a:spcPts val="0"/>
              </a:spcBef>
              <a:buNone/>
              <a:defRPr sz="800" b="0" i="0" u="none" strike="noStrike" kern="1200" cap="none">
                <a:solidFill>
                  <a:schemeClr val="lt1"/>
                </a:solidFill>
                <a:latin typeface="Arial"/>
                <a:ea typeface="Arial"/>
                <a:cs typeface="Arial"/>
                <a:sym typeface="Arial"/>
              </a:defRPr>
            </a:lvl1pPr>
            <a:lvl2pPr marL="0" marR="0" lvl="1" indent="0" algn="l" defTabSz="914400" rtl="0" eaLnBrk="1" latinLnBrk="0" hangingPunct="1">
              <a:spcBef>
                <a:spcPts val="0"/>
              </a:spcBef>
              <a:buNone/>
              <a:defRPr sz="800" b="0" i="0" u="none" strike="noStrike" kern="1200" cap="none">
                <a:solidFill>
                  <a:schemeClr val="lt1"/>
                </a:solidFill>
                <a:latin typeface="Arial"/>
                <a:ea typeface="Arial"/>
                <a:cs typeface="Arial"/>
                <a:sym typeface="Arial"/>
              </a:defRPr>
            </a:lvl2pPr>
            <a:lvl3pPr marL="0" marR="0" lvl="2" indent="0" algn="l" defTabSz="914400" rtl="0" eaLnBrk="1" latinLnBrk="0" hangingPunct="1">
              <a:spcBef>
                <a:spcPts val="0"/>
              </a:spcBef>
              <a:buNone/>
              <a:defRPr sz="800" b="0" i="0" u="none" strike="noStrike" kern="1200" cap="none">
                <a:solidFill>
                  <a:schemeClr val="lt1"/>
                </a:solidFill>
                <a:latin typeface="Arial"/>
                <a:ea typeface="Arial"/>
                <a:cs typeface="Arial"/>
                <a:sym typeface="Arial"/>
              </a:defRPr>
            </a:lvl3pPr>
            <a:lvl4pPr marL="0" marR="0" lvl="3" indent="0" algn="l" defTabSz="914400" rtl="0" eaLnBrk="1" latinLnBrk="0" hangingPunct="1">
              <a:spcBef>
                <a:spcPts val="0"/>
              </a:spcBef>
              <a:buNone/>
              <a:defRPr sz="800" b="0" i="0" u="none" strike="noStrike" kern="1200" cap="none">
                <a:solidFill>
                  <a:schemeClr val="lt1"/>
                </a:solidFill>
                <a:latin typeface="Arial"/>
                <a:ea typeface="Arial"/>
                <a:cs typeface="Arial"/>
                <a:sym typeface="Arial"/>
              </a:defRPr>
            </a:lvl4pPr>
            <a:lvl5pPr marL="0" marR="0" lvl="4" indent="0" algn="l" defTabSz="914400" rtl="0" eaLnBrk="1" latinLnBrk="0" hangingPunct="1">
              <a:spcBef>
                <a:spcPts val="0"/>
              </a:spcBef>
              <a:buNone/>
              <a:defRPr sz="800" b="0" i="0" u="none" strike="noStrike" kern="1200" cap="none">
                <a:solidFill>
                  <a:schemeClr val="lt1"/>
                </a:solidFill>
                <a:latin typeface="Arial"/>
                <a:ea typeface="Arial"/>
                <a:cs typeface="Arial"/>
                <a:sym typeface="Arial"/>
              </a:defRPr>
            </a:lvl5pPr>
            <a:lvl6pPr marL="0" marR="0" lvl="5" indent="0" algn="l" defTabSz="914400" rtl="0" eaLnBrk="1" latinLnBrk="0" hangingPunct="1">
              <a:spcBef>
                <a:spcPts val="0"/>
              </a:spcBef>
              <a:buNone/>
              <a:defRPr sz="800" b="0" i="0" u="none" strike="noStrike" kern="1200" cap="none">
                <a:solidFill>
                  <a:schemeClr val="lt1"/>
                </a:solidFill>
                <a:latin typeface="Arial"/>
                <a:ea typeface="Arial"/>
                <a:cs typeface="Arial"/>
                <a:sym typeface="Arial"/>
              </a:defRPr>
            </a:lvl6pPr>
            <a:lvl7pPr marL="0" marR="0" lvl="6" indent="0" algn="l" defTabSz="914400" rtl="0" eaLnBrk="1" latinLnBrk="0" hangingPunct="1">
              <a:spcBef>
                <a:spcPts val="0"/>
              </a:spcBef>
              <a:buNone/>
              <a:defRPr sz="800" b="0" i="0" u="none" strike="noStrike" kern="1200" cap="none">
                <a:solidFill>
                  <a:schemeClr val="lt1"/>
                </a:solidFill>
                <a:latin typeface="Arial"/>
                <a:ea typeface="Arial"/>
                <a:cs typeface="Arial"/>
                <a:sym typeface="Arial"/>
              </a:defRPr>
            </a:lvl7pPr>
            <a:lvl8pPr marL="0" marR="0" lvl="7" indent="0" algn="l" defTabSz="914400" rtl="0" eaLnBrk="1" latinLnBrk="0" hangingPunct="1">
              <a:spcBef>
                <a:spcPts val="0"/>
              </a:spcBef>
              <a:buNone/>
              <a:defRPr sz="800" b="0" i="0" u="none" strike="noStrike" kern="1200" cap="none">
                <a:solidFill>
                  <a:schemeClr val="lt1"/>
                </a:solidFill>
                <a:latin typeface="Arial"/>
                <a:ea typeface="Arial"/>
                <a:cs typeface="Arial"/>
                <a:sym typeface="Arial"/>
              </a:defRPr>
            </a:lvl8pPr>
            <a:lvl9pPr marL="0" marR="0" lvl="8" indent="0" algn="l" defTabSz="914400" rtl="0" eaLnBrk="1" latinLnBrk="0" hangingPunct="1">
              <a:spcBef>
                <a:spcPts val="0"/>
              </a:spcBef>
              <a:buNone/>
              <a:defRPr sz="800" b="0" i="0" u="none" strike="noStrike" kern="1200" cap="none">
                <a:solidFill>
                  <a:schemeClr val="lt1"/>
                </a:solidFill>
                <a:latin typeface="Arial"/>
                <a:ea typeface="Arial"/>
                <a:cs typeface="Arial"/>
                <a:sym typeface="Arial"/>
              </a:defRPr>
            </a:lvl9pPr>
          </a:lstStyle>
          <a:p>
            <a:fld id="{00000000-1234-1234-1234-123412341234}" type="slidenum">
              <a:rPr lang="en-GB" smtClean="0"/>
              <a:pPr/>
              <a:t>3</a:t>
            </a:fld>
            <a:endParaRPr lang="en-GB"/>
          </a:p>
        </p:txBody>
      </p:sp>
    </p:spTree>
    <p:extLst>
      <p:ext uri="{BB962C8B-B14F-4D97-AF65-F5344CB8AC3E}">
        <p14:creationId xmlns:p14="http://schemas.microsoft.com/office/powerpoint/2010/main" val="6913785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testo 4">
            <a:extLst>
              <a:ext uri="{FF2B5EF4-FFF2-40B4-BE49-F238E27FC236}">
                <a16:creationId xmlns:a16="http://schemas.microsoft.com/office/drawing/2014/main" id="{FC79C907-414A-AB4D-A3CE-C98101428CAA}"/>
              </a:ext>
            </a:extLst>
          </p:cNvPr>
          <p:cNvSpPr>
            <a:spLocks noGrp="1"/>
          </p:cNvSpPr>
          <p:nvPr>
            <p:ph type="body" sz="quarter" idx="10"/>
          </p:nvPr>
        </p:nvSpPr>
        <p:spPr>
          <a:xfrm>
            <a:off x="757238" y="504897"/>
            <a:ext cx="11004550" cy="472801"/>
          </a:xfrm>
        </p:spPr>
        <p:txBody>
          <a:bodyPr/>
          <a:lstStyle/>
          <a:p>
            <a:r>
              <a:rPr lang="en-GB" dirty="0"/>
              <a:t>Lessons </a:t>
            </a:r>
            <a:r>
              <a:rPr lang="en-GB"/>
              <a:t>learned and </a:t>
            </a:r>
            <a:r>
              <a:rPr lang="en-GB" dirty="0"/>
              <a:t>future developments </a:t>
            </a:r>
          </a:p>
        </p:txBody>
      </p:sp>
      <p:sp>
        <p:nvSpPr>
          <p:cNvPr id="60" name="Segnaposto testo 2">
            <a:extLst>
              <a:ext uri="{FF2B5EF4-FFF2-40B4-BE49-F238E27FC236}">
                <a16:creationId xmlns:a16="http://schemas.microsoft.com/office/drawing/2014/main" id="{D7189378-3F9A-9642-86F4-30E3CDCB8082}"/>
              </a:ext>
            </a:extLst>
          </p:cNvPr>
          <p:cNvSpPr txBox="1">
            <a:spLocks/>
          </p:cNvSpPr>
          <p:nvPr/>
        </p:nvSpPr>
        <p:spPr>
          <a:xfrm>
            <a:off x="638175" y="1673029"/>
            <a:ext cx="2091469" cy="741865"/>
          </a:xfrm>
          <a:prstGeom prst="rect">
            <a:avLst/>
          </a:prstGeom>
          <a:solidFill>
            <a:schemeClr val="bg1"/>
          </a:solidFill>
          <a:ln>
            <a:noFill/>
          </a:ln>
          <a:effectLst>
            <a:outerShdw blurRad="88900" dist="25400" dir="2700000" algn="tl" rotWithShape="0">
              <a:schemeClr val="bg1">
                <a:lumMod val="50000"/>
                <a:alpha val="30000"/>
              </a:schemeClr>
            </a:outerShdw>
          </a:effectLst>
        </p:spPr>
        <p:txBody>
          <a:bodyPr wrap="square" lIns="180000" rIns="180000" anchor="ctr">
            <a:noAutofit/>
          </a:bodyPr>
          <a:lstStyle>
            <a:lvl1pPr marL="0" marR="0" indent="0" algn="just" defTabSz="914377" rtl="0" eaLnBrk="1" fontAlgn="auto" latinLnBrk="0" hangingPunct="1">
              <a:lnSpc>
                <a:spcPct val="100000"/>
              </a:lnSpc>
              <a:spcBef>
                <a:spcPts val="0"/>
              </a:spcBef>
              <a:spcAft>
                <a:spcPts val="0"/>
              </a:spcAft>
              <a:buClr>
                <a:srgbClr val="AF0819"/>
              </a:buClr>
              <a:buSzTx/>
              <a:buFontTx/>
              <a:buNone/>
              <a:tabLst/>
              <a:defRPr kumimoji="0" lang="it-IT" sz="1200" b="0" i="0" u="none" strike="noStrike" kern="1200" cap="none" spc="0" normalizeH="0" baseline="0" dirty="0" smtClean="0">
                <a:ln>
                  <a:noFill/>
                </a:ln>
                <a:solidFill>
                  <a:prstClr val="black">
                    <a:lumMod val="50000"/>
                    <a:lumOff val="50000"/>
                  </a:prstClr>
                </a:solidFill>
                <a:effectLst/>
                <a:uFillTx/>
                <a:latin typeface="Arial Regular"/>
                <a:ea typeface="Arial"/>
                <a:cs typeface="Arial" panose="020B0604020202020204" pitchFamily="34" charset="0"/>
                <a:sym typeface="Arial"/>
              </a:defRPr>
            </a:lvl1pPr>
            <a:lvl2pPr marL="0" marR="0" indent="0" algn="just" defTabSz="914377" rtl="0" eaLnBrk="1" fontAlgn="auto" latinLnBrk="0" hangingPunct="1">
              <a:lnSpc>
                <a:spcPct val="100000"/>
              </a:lnSpc>
              <a:spcBef>
                <a:spcPts val="0"/>
              </a:spcBef>
              <a:spcAft>
                <a:spcPts val="0"/>
              </a:spcAft>
              <a:buClr>
                <a:srgbClr val="AF0819"/>
              </a:buClr>
              <a:buSzTx/>
              <a:buFontTx/>
              <a:buNone/>
              <a:tabLst/>
              <a:defRPr kumimoji="0" lang="it-IT" sz="1200" b="0" i="0" u="none" strike="noStrike" kern="1200" cap="none" spc="0" normalizeH="0" baseline="0" dirty="0" smtClean="0">
                <a:ln>
                  <a:noFill/>
                </a:ln>
                <a:solidFill>
                  <a:prstClr val="black">
                    <a:lumMod val="50000"/>
                    <a:lumOff val="50000"/>
                  </a:prstClr>
                </a:solidFill>
                <a:effectLst/>
                <a:uFillTx/>
                <a:latin typeface="Arial Regular"/>
                <a:ea typeface="Arial"/>
                <a:cs typeface="Arial" panose="020B0604020202020204" pitchFamily="34" charset="0"/>
                <a:sym typeface="Arial"/>
              </a:defRPr>
            </a:lvl2pPr>
            <a:lvl3pPr marL="0" marR="0" indent="0" algn="just" defTabSz="914377" rtl="0" eaLnBrk="1" fontAlgn="auto" latinLnBrk="0" hangingPunct="1">
              <a:lnSpc>
                <a:spcPct val="100000"/>
              </a:lnSpc>
              <a:spcBef>
                <a:spcPts val="0"/>
              </a:spcBef>
              <a:spcAft>
                <a:spcPts val="0"/>
              </a:spcAft>
              <a:buClr>
                <a:srgbClr val="AF0819"/>
              </a:buClr>
              <a:buSzTx/>
              <a:buFontTx/>
              <a:buNone/>
              <a:tabLst/>
              <a:defRPr kumimoji="0" lang="it-IT" sz="1200" b="0" i="0" u="none" strike="noStrike" kern="1200" cap="none" spc="0" normalizeH="0" baseline="0" dirty="0" smtClean="0">
                <a:ln>
                  <a:noFill/>
                </a:ln>
                <a:solidFill>
                  <a:prstClr val="black">
                    <a:lumMod val="50000"/>
                    <a:lumOff val="50000"/>
                  </a:prstClr>
                </a:solidFill>
                <a:effectLst/>
                <a:uFillTx/>
                <a:latin typeface="Arial Regular"/>
                <a:ea typeface="Arial"/>
                <a:cs typeface="Arial" panose="020B0604020202020204" pitchFamily="34" charset="0"/>
                <a:sym typeface="Arial"/>
              </a:defRPr>
            </a:lvl3pPr>
            <a:lvl4pPr marL="0" marR="0" indent="0" algn="just" defTabSz="914377" rtl="0" eaLnBrk="1" fontAlgn="auto" latinLnBrk="0" hangingPunct="1">
              <a:lnSpc>
                <a:spcPct val="100000"/>
              </a:lnSpc>
              <a:spcBef>
                <a:spcPts val="0"/>
              </a:spcBef>
              <a:spcAft>
                <a:spcPts val="0"/>
              </a:spcAft>
              <a:buClr>
                <a:srgbClr val="AF0819"/>
              </a:buClr>
              <a:buSzTx/>
              <a:buFontTx/>
              <a:buNone/>
              <a:tabLst/>
              <a:defRPr kumimoji="0" lang="it-IT" sz="1200" b="0" i="0" u="none" strike="noStrike" kern="1200" cap="none" spc="0" normalizeH="0" baseline="0" dirty="0" smtClean="0">
                <a:ln>
                  <a:noFill/>
                </a:ln>
                <a:solidFill>
                  <a:prstClr val="black">
                    <a:lumMod val="50000"/>
                    <a:lumOff val="50000"/>
                  </a:prstClr>
                </a:solidFill>
                <a:effectLst/>
                <a:uFillTx/>
                <a:latin typeface="Arial Regular"/>
                <a:ea typeface="Arial"/>
                <a:cs typeface="Arial" panose="020B0604020202020204" pitchFamily="34" charset="0"/>
                <a:sym typeface="Arial"/>
              </a:defRPr>
            </a:lvl4pPr>
            <a:lvl5pPr marL="0" marR="0" indent="0" algn="just" defTabSz="914377" rtl="0" eaLnBrk="1" fontAlgn="auto" latinLnBrk="0" hangingPunct="1">
              <a:lnSpc>
                <a:spcPct val="100000"/>
              </a:lnSpc>
              <a:spcBef>
                <a:spcPts val="0"/>
              </a:spcBef>
              <a:spcAft>
                <a:spcPts val="0"/>
              </a:spcAft>
              <a:buClr>
                <a:srgbClr val="AF0819"/>
              </a:buClr>
              <a:buSzTx/>
              <a:buFontTx/>
              <a:buNone/>
              <a:tabLst/>
              <a:defRPr kumimoji="0" lang="it-IT" sz="1200" b="0" i="0" u="none" strike="noStrike" kern="1200" cap="none" spc="0" normalizeH="0" baseline="0" dirty="0">
                <a:ln>
                  <a:noFill/>
                </a:ln>
                <a:solidFill>
                  <a:prstClr val="black">
                    <a:lumMod val="50000"/>
                    <a:lumOff val="50000"/>
                  </a:prstClr>
                </a:solidFill>
                <a:effectLst/>
                <a:uFillTx/>
                <a:latin typeface="Arial Regular"/>
                <a:ea typeface="Arial"/>
                <a:cs typeface="Arial" panose="020B0604020202020204" pitchFamily="34" charset="0"/>
                <a:sym typeface="Arial"/>
              </a:defRPr>
            </a:lvl5pPr>
            <a:lvl6pPr marL="3285313" indent="-298665" algn="l" defTabSz="597330" rtl="0" eaLnBrk="1" latinLnBrk="0" hangingPunct="1">
              <a:spcBef>
                <a:spcPct val="20000"/>
              </a:spcBef>
              <a:buFont typeface="Arial"/>
              <a:buChar char="•"/>
              <a:defRPr sz="2667" kern="1200">
                <a:solidFill>
                  <a:schemeClr val="tx1"/>
                </a:solidFill>
                <a:latin typeface="+mn-lt"/>
                <a:ea typeface="+mn-ea"/>
                <a:cs typeface="+mn-cs"/>
              </a:defRPr>
            </a:lvl6pPr>
            <a:lvl7pPr marL="3882643" indent="-298665" algn="l" defTabSz="597330" rtl="0" eaLnBrk="1" latinLnBrk="0" hangingPunct="1">
              <a:spcBef>
                <a:spcPct val="20000"/>
              </a:spcBef>
              <a:buFont typeface="Arial"/>
              <a:buChar char="•"/>
              <a:defRPr sz="2667" kern="1200">
                <a:solidFill>
                  <a:schemeClr val="tx1"/>
                </a:solidFill>
                <a:latin typeface="+mn-lt"/>
                <a:ea typeface="+mn-ea"/>
                <a:cs typeface="+mn-cs"/>
              </a:defRPr>
            </a:lvl7pPr>
            <a:lvl8pPr marL="4479973" indent="-298665" algn="l" defTabSz="597330" rtl="0" eaLnBrk="1" latinLnBrk="0" hangingPunct="1">
              <a:spcBef>
                <a:spcPct val="20000"/>
              </a:spcBef>
              <a:buFont typeface="Arial"/>
              <a:buChar char="•"/>
              <a:defRPr sz="2667" kern="1200">
                <a:solidFill>
                  <a:schemeClr val="tx1"/>
                </a:solidFill>
                <a:latin typeface="+mn-lt"/>
                <a:ea typeface="+mn-ea"/>
                <a:cs typeface="+mn-cs"/>
              </a:defRPr>
            </a:lvl8pPr>
            <a:lvl9pPr marL="5077302" indent="-298665" algn="l" defTabSz="597330" rtl="0" eaLnBrk="1" latinLnBrk="0" hangingPunct="1">
              <a:spcBef>
                <a:spcPct val="20000"/>
              </a:spcBef>
              <a:buFont typeface="Arial"/>
              <a:buChar char="•"/>
              <a:defRPr sz="2667" kern="1200">
                <a:solidFill>
                  <a:schemeClr val="tx1"/>
                </a:solidFill>
                <a:latin typeface="+mn-lt"/>
                <a:ea typeface="+mn-ea"/>
                <a:cs typeface="+mn-cs"/>
              </a:defRPr>
            </a:lvl9pPr>
          </a:lstStyle>
          <a:p>
            <a:pPr marL="0" marR="0" lvl="0" indent="0" algn="ctr" defTabSz="914377" rtl="0" eaLnBrk="1" fontAlgn="auto" latinLnBrk="0" hangingPunct="1">
              <a:lnSpc>
                <a:spcPct val="100000"/>
              </a:lnSpc>
              <a:spcBef>
                <a:spcPts val="0"/>
              </a:spcBef>
              <a:spcAft>
                <a:spcPts val="0"/>
              </a:spcAft>
              <a:buClr>
                <a:srgbClr val="AF0819"/>
              </a:buClr>
              <a:buSzTx/>
              <a:buFontTx/>
              <a:buNone/>
              <a:tabLst/>
              <a:defRPr/>
            </a:pPr>
            <a:r>
              <a:rPr kumimoji="0" lang="en-US" sz="1000" b="1" i="0" u="none" strike="noStrike" kern="1200" cap="none" spc="0" normalizeH="0" baseline="0" noProof="0" dirty="0">
                <a:ln>
                  <a:noFill/>
                </a:ln>
                <a:solidFill>
                  <a:srgbClr val="C21B17"/>
                </a:solidFill>
                <a:effectLst/>
                <a:uLnTx/>
                <a:uFillTx/>
                <a:latin typeface="Arial Regular"/>
                <a:cs typeface="Arial" panose="020B0604020202020204" pitchFamily="34" charset="0"/>
                <a:sym typeface="Arial"/>
              </a:rPr>
              <a:t>Education, capacity building and transfer of competences</a:t>
            </a:r>
            <a:endParaRPr kumimoji="0" lang="el-GR" sz="1000" b="1" i="0" u="none" strike="noStrike" kern="1200" cap="none" spc="0" normalizeH="0" baseline="0" noProof="0" dirty="0">
              <a:ln>
                <a:noFill/>
              </a:ln>
              <a:solidFill>
                <a:srgbClr val="C21B17"/>
              </a:solidFill>
              <a:effectLst/>
              <a:uLnTx/>
              <a:uFillTx/>
              <a:latin typeface="Arial Regular"/>
              <a:cs typeface="Arial" panose="020B0604020202020204" pitchFamily="34" charset="0"/>
              <a:sym typeface="Arial"/>
            </a:endParaRPr>
          </a:p>
        </p:txBody>
      </p:sp>
      <p:sp>
        <p:nvSpPr>
          <p:cNvPr id="61" name="Segnaposto testo 2">
            <a:extLst>
              <a:ext uri="{FF2B5EF4-FFF2-40B4-BE49-F238E27FC236}">
                <a16:creationId xmlns:a16="http://schemas.microsoft.com/office/drawing/2014/main" id="{CAD65E92-D71C-BE4A-AFE4-5F1DABB7B513}"/>
              </a:ext>
            </a:extLst>
          </p:cNvPr>
          <p:cNvSpPr txBox="1">
            <a:spLocks/>
          </p:cNvSpPr>
          <p:nvPr/>
        </p:nvSpPr>
        <p:spPr>
          <a:xfrm>
            <a:off x="3305550" y="1673572"/>
            <a:ext cx="8248275" cy="741321"/>
          </a:xfrm>
          <a:prstGeom prst="rect">
            <a:avLst/>
          </a:prstGeom>
          <a:solidFill>
            <a:schemeClr val="bg1"/>
          </a:solidFill>
          <a:ln>
            <a:noFill/>
          </a:ln>
          <a:effectLst>
            <a:outerShdw blurRad="88900" dist="25400" dir="2700000" algn="tl" rotWithShape="0">
              <a:schemeClr val="bg1">
                <a:lumMod val="50000"/>
                <a:alpha val="30000"/>
              </a:schemeClr>
            </a:outerShdw>
          </a:effectLst>
        </p:spPr>
        <p:txBody>
          <a:bodyPr wrap="square" lIns="360000" rIns="360000" anchor="ctr">
            <a:noAutofit/>
          </a:bodyPr>
          <a:lstStyle>
            <a:lvl1pPr marL="0" marR="0" indent="0" algn="just" defTabSz="914377" rtl="0" eaLnBrk="1" fontAlgn="auto" latinLnBrk="0" hangingPunct="1">
              <a:lnSpc>
                <a:spcPct val="100000"/>
              </a:lnSpc>
              <a:spcBef>
                <a:spcPts val="0"/>
              </a:spcBef>
              <a:spcAft>
                <a:spcPts val="0"/>
              </a:spcAft>
              <a:buClr>
                <a:srgbClr val="AF0819"/>
              </a:buClr>
              <a:buSzTx/>
              <a:buFontTx/>
              <a:buNone/>
              <a:tabLst/>
              <a:defRPr kumimoji="0" lang="it-IT" sz="1200" b="0" i="0" u="none" strike="noStrike" kern="1200" cap="none" spc="0" normalizeH="0" baseline="0" dirty="0" smtClean="0">
                <a:ln>
                  <a:noFill/>
                </a:ln>
                <a:solidFill>
                  <a:prstClr val="black">
                    <a:lumMod val="50000"/>
                    <a:lumOff val="50000"/>
                  </a:prstClr>
                </a:solidFill>
                <a:effectLst/>
                <a:uFillTx/>
                <a:latin typeface="Arial Regular"/>
                <a:ea typeface="Arial"/>
                <a:cs typeface="Arial" panose="020B0604020202020204" pitchFamily="34" charset="0"/>
                <a:sym typeface="Arial"/>
              </a:defRPr>
            </a:lvl1pPr>
            <a:lvl2pPr marL="0" marR="0" indent="0" algn="just" defTabSz="914377" rtl="0" eaLnBrk="1" fontAlgn="auto" latinLnBrk="0" hangingPunct="1">
              <a:lnSpc>
                <a:spcPct val="100000"/>
              </a:lnSpc>
              <a:spcBef>
                <a:spcPts val="0"/>
              </a:spcBef>
              <a:spcAft>
                <a:spcPts val="0"/>
              </a:spcAft>
              <a:buClr>
                <a:srgbClr val="AF0819"/>
              </a:buClr>
              <a:buSzTx/>
              <a:buFontTx/>
              <a:buNone/>
              <a:tabLst/>
              <a:defRPr kumimoji="0" lang="it-IT" sz="1200" b="0" i="0" u="none" strike="noStrike" kern="1200" cap="none" spc="0" normalizeH="0" baseline="0" dirty="0" smtClean="0">
                <a:ln>
                  <a:noFill/>
                </a:ln>
                <a:solidFill>
                  <a:prstClr val="black">
                    <a:lumMod val="50000"/>
                    <a:lumOff val="50000"/>
                  </a:prstClr>
                </a:solidFill>
                <a:effectLst/>
                <a:uFillTx/>
                <a:latin typeface="Arial Regular"/>
                <a:ea typeface="Arial"/>
                <a:cs typeface="Arial" panose="020B0604020202020204" pitchFamily="34" charset="0"/>
                <a:sym typeface="Arial"/>
              </a:defRPr>
            </a:lvl2pPr>
            <a:lvl3pPr marL="0" marR="0" indent="0" algn="just" defTabSz="914377" rtl="0" eaLnBrk="1" fontAlgn="auto" latinLnBrk="0" hangingPunct="1">
              <a:lnSpc>
                <a:spcPct val="100000"/>
              </a:lnSpc>
              <a:spcBef>
                <a:spcPts val="0"/>
              </a:spcBef>
              <a:spcAft>
                <a:spcPts val="0"/>
              </a:spcAft>
              <a:buClr>
                <a:srgbClr val="AF0819"/>
              </a:buClr>
              <a:buSzTx/>
              <a:buFontTx/>
              <a:buNone/>
              <a:tabLst/>
              <a:defRPr kumimoji="0" lang="it-IT" sz="1200" b="0" i="0" u="none" strike="noStrike" kern="1200" cap="none" spc="0" normalizeH="0" baseline="0" dirty="0" smtClean="0">
                <a:ln>
                  <a:noFill/>
                </a:ln>
                <a:solidFill>
                  <a:prstClr val="black">
                    <a:lumMod val="50000"/>
                    <a:lumOff val="50000"/>
                  </a:prstClr>
                </a:solidFill>
                <a:effectLst/>
                <a:uFillTx/>
                <a:latin typeface="Arial Regular"/>
                <a:ea typeface="Arial"/>
                <a:cs typeface="Arial" panose="020B0604020202020204" pitchFamily="34" charset="0"/>
                <a:sym typeface="Arial"/>
              </a:defRPr>
            </a:lvl3pPr>
            <a:lvl4pPr marL="0" marR="0" indent="0" algn="just" defTabSz="914377" rtl="0" eaLnBrk="1" fontAlgn="auto" latinLnBrk="0" hangingPunct="1">
              <a:lnSpc>
                <a:spcPct val="100000"/>
              </a:lnSpc>
              <a:spcBef>
                <a:spcPts val="0"/>
              </a:spcBef>
              <a:spcAft>
                <a:spcPts val="0"/>
              </a:spcAft>
              <a:buClr>
                <a:srgbClr val="AF0819"/>
              </a:buClr>
              <a:buSzTx/>
              <a:buFontTx/>
              <a:buNone/>
              <a:tabLst/>
              <a:defRPr kumimoji="0" lang="it-IT" sz="1200" b="0" i="0" u="none" strike="noStrike" kern="1200" cap="none" spc="0" normalizeH="0" baseline="0" dirty="0" smtClean="0">
                <a:ln>
                  <a:noFill/>
                </a:ln>
                <a:solidFill>
                  <a:prstClr val="black">
                    <a:lumMod val="50000"/>
                    <a:lumOff val="50000"/>
                  </a:prstClr>
                </a:solidFill>
                <a:effectLst/>
                <a:uFillTx/>
                <a:latin typeface="Arial Regular"/>
                <a:ea typeface="Arial"/>
                <a:cs typeface="Arial" panose="020B0604020202020204" pitchFamily="34" charset="0"/>
                <a:sym typeface="Arial"/>
              </a:defRPr>
            </a:lvl4pPr>
            <a:lvl5pPr marL="0" marR="0" indent="0" algn="just" defTabSz="914377" rtl="0" eaLnBrk="1" fontAlgn="auto" latinLnBrk="0" hangingPunct="1">
              <a:lnSpc>
                <a:spcPct val="100000"/>
              </a:lnSpc>
              <a:spcBef>
                <a:spcPts val="0"/>
              </a:spcBef>
              <a:spcAft>
                <a:spcPts val="0"/>
              </a:spcAft>
              <a:buClr>
                <a:srgbClr val="AF0819"/>
              </a:buClr>
              <a:buSzTx/>
              <a:buFontTx/>
              <a:buNone/>
              <a:tabLst/>
              <a:defRPr kumimoji="0" lang="it-IT" sz="1200" b="0" i="0" u="none" strike="noStrike" kern="1200" cap="none" spc="0" normalizeH="0" baseline="0" dirty="0">
                <a:ln>
                  <a:noFill/>
                </a:ln>
                <a:solidFill>
                  <a:prstClr val="black">
                    <a:lumMod val="50000"/>
                    <a:lumOff val="50000"/>
                  </a:prstClr>
                </a:solidFill>
                <a:effectLst/>
                <a:uFillTx/>
                <a:latin typeface="Arial Regular"/>
                <a:ea typeface="Arial"/>
                <a:cs typeface="Arial" panose="020B0604020202020204" pitchFamily="34" charset="0"/>
                <a:sym typeface="Arial"/>
              </a:defRPr>
            </a:lvl5pPr>
            <a:lvl6pPr marL="3285313" indent="-298665" algn="l" defTabSz="597330" rtl="0" eaLnBrk="1" latinLnBrk="0" hangingPunct="1">
              <a:spcBef>
                <a:spcPct val="20000"/>
              </a:spcBef>
              <a:buFont typeface="Arial"/>
              <a:buChar char="•"/>
              <a:defRPr sz="2667" kern="1200">
                <a:solidFill>
                  <a:schemeClr val="tx1"/>
                </a:solidFill>
                <a:latin typeface="+mn-lt"/>
                <a:ea typeface="+mn-ea"/>
                <a:cs typeface="+mn-cs"/>
              </a:defRPr>
            </a:lvl6pPr>
            <a:lvl7pPr marL="3882643" indent="-298665" algn="l" defTabSz="597330" rtl="0" eaLnBrk="1" latinLnBrk="0" hangingPunct="1">
              <a:spcBef>
                <a:spcPct val="20000"/>
              </a:spcBef>
              <a:buFont typeface="Arial"/>
              <a:buChar char="•"/>
              <a:defRPr sz="2667" kern="1200">
                <a:solidFill>
                  <a:schemeClr val="tx1"/>
                </a:solidFill>
                <a:latin typeface="+mn-lt"/>
                <a:ea typeface="+mn-ea"/>
                <a:cs typeface="+mn-cs"/>
              </a:defRPr>
            </a:lvl7pPr>
            <a:lvl8pPr marL="4479973" indent="-298665" algn="l" defTabSz="597330" rtl="0" eaLnBrk="1" latinLnBrk="0" hangingPunct="1">
              <a:spcBef>
                <a:spcPct val="20000"/>
              </a:spcBef>
              <a:buFont typeface="Arial"/>
              <a:buChar char="•"/>
              <a:defRPr sz="2667" kern="1200">
                <a:solidFill>
                  <a:schemeClr val="tx1"/>
                </a:solidFill>
                <a:latin typeface="+mn-lt"/>
                <a:ea typeface="+mn-ea"/>
                <a:cs typeface="+mn-cs"/>
              </a:defRPr>
            </a:lvl8pPr>
            <a:lvl9pPr marL="5077302" indent="-298665" algn="l" defTabSz="597330" rtl="0" eaLnBrk="1" latinLnBrk="0" hangingPunct="1">
              <a:spcBef>
                <a:spcPct val="20000"/>
              </a:spcBef>
              <a:buFont typeface="Arial"/>
              <a:buChar char="•"/>
              <a:defRPr sz="2667" kern="1200">
                <a:solidFill>
                  <a:schemeClr val="tx1"/>
                </a:solidFill>
                <a:latin typeface="+mn-lt"/>
                <a:ea typeface="+mn-ea"/>
                <a:cs typeface="+mn-cs"/>
              </a:defRPr>
            </a:lvl9pPr>
          </a:lstStyle>
          <a:p>
            <a:pPr marL="0" marR="0" lvl="0" indent="0" algn="l" defTabSz="914377" rtl="0" eaLnBrk="1" fontAlgn="auto" latinLnBrk="0" hangingPunct="1">
              <a:lnSpc>
                <a:spcPct val="100000"/>
              </a:lnSpc>
              <a:spcBef>
                <a:spcPts val="600"/>
              </a:spcBef>
              <a:spcAft>
                <a:spcPts val="0"/>
              </a:spcAft>
              <a:buClr>
                <a:srgbClr val="AF0819"/>
              </a:buClr>
              <a:buSzTx/>
              <a:buFontTx/>
              <a:buNone/>
              <a:tabLst/>
              <a:defRPr/>
            </a:pPr>
            <a:r>
              <a:rPr kumimoji="0" lang="en-GB" sz="1000" b="1" i="0" u="none" strike="noStrike" kern="1200" cap="none" spc="0" normalizeH="0" baseline="0" noProof="0" dirty="0">
                <a:ln>
                  <a:noFill/>
                </a:ln>
                <a:solidFill>
                  <a:srgbClr val="6F7072"/>
                </a:solidFill>
                <a:effectLst/>
                <a:uLnTx/>
                <a:uFillTx/>
                <a:latin typeface="Arial Regular"/>
                <a:cs typeface="Arial" panose="020B0604020202020204" pitchFamily="34" charset="0"/>
                <a:sym typeface="Arial"/>
              </a:rPr>
              <a:t>Public, Public-Private and Private </a:t>
            </a:r>
            <a:r>
              <a:rPr kumimoji="0" lang="en-GB" sz="1000" b="0" i="0" u="none" strike="noStrike" kern="1200" cap="none" spc="0" normalizeH="0" baseline="0" noProof="0" dirty="0">
                <a:ln>
                  <a:noFill/>
                </a:ln>
                <a:solidFill>
                  <a:srgbClr val="6F7072"/>
                </a:solidFill>
                <a:effectLst/>
                <a:uLnTx/>
                <a:uFillTx/>
                <a:latin typeface="Arial Regular"/>
                <a:cs typeface="Arial" panose="020B0604020202020204" pitchFamily="34" charset="0"/>
                <a:sym typeface="Arial"/>
              </a:rPr>
              <a:t>initiatives</a:t>
            </a:r>
            <a:r>
              <a:rPr kumimoji="0" lang="en-GB" sz="1000" b="1" i="0" u="none" strike="noStrike" kern="1200" cap="none" spc="0" normalizeH="0" baseline="0" noProof="0" dirty="0">
                <a:ln>
                  <a:noFill/>
                </a:ln>
                <a:solidFill>
                  <a:srgbClr val="6F7072"/>
                </a:solidFill>
                <a:effectLst/>
                <a:uLnTx/>
                <a:uFillTx/>
                <a:latin typeface="Arial Regular"/>
                <a:cs typeface="Arial" panose="020B0604020202020204" pitchFamily="34" charset="0"/>
                <a:sym typeface="Arial"/>
              </a:rPr>
              <a:t> </a:t>
            </a:r>
            <a:r>
              <a:rPr kumimoji="0" lang="en-GB" sz="1000" b="0" i="0" u="none" strike="noStrike" kern="1200" cap="none" spc="0" normalizeH="0" baseline="0" noProof="0" dirty="0">
                <a:ln>
                  <a:noFill/>
                </a:ln>
                <a:solidFill>
                  <a:srgbClr val="6F7072"/>
                </a:solidFill>
                <a:effectLst/>
                <a:uLnTx/>
                <a:uFillTx/>
                <a:latin typeface="Arial Regular"/>
                <a:cs typeface="Arial" panose="020B0604020202020204" pitchFamily="34" charset="0"/>
                <a:sym typeface="Arial"/>
              </a:rPr>
              <a:t>(e.g. Enterprise Europe Network Sustainability Advisors, digital innovation hubs, government-backed plans to accelerate the ecological transition, multistakeholder knowledge-sharing platforms)</a:t>
            </a:r>
            <a:r>
              <a:rPr kumimoji="0" lang="en-GB" sz="1000" b="1" i="0" u="none" strike="noStrike" kern="1200" cap="none" spc="0" normalizeH="0" baseline="0" noProof="0" dirty="0">
                <a:ln>
                  <a:noFill/>
                </a:ln>
                <a:solidFill>
                  <a:srgbClr val="6F7072"/>
                </a:solidFill>
                <a:effectLst/>
                <a:uLnTx/>
                <a:uFillTx/>
                <a:latin typeface="Arial Regular"/>
                <a:cs typeface="Arial" panose="020B0604020202020204" pitchFamily="34" charset="0"/>
                <a:sym typeface="Arial"/>
              </a:rPr>
              <a:t> </a:t>
            </a:r>
            <a:r>
              <a:rPr kumimoji="0" lang="en-GB" sz="1000" b="0" i="0" u="none" strike="noStrike" kern="1200" cap="none" spc="0" normalizeH="0" baseline="0" noProof="0" dirty="0">
                <a:ln>
                  <a:noFill/>
                </a:ln>
                <a:solidFill>
                  <a:srgbClr val="6F7072"/>
                </a:solidFill>
                <a:effectLst/>
                <a:uLnTx/>
                <a:uFillTx/>
                <a:latin typeface="Arial Regular"/>
                <a:cs typeface="Arial" panose="020B0604020202020204" pitchFamily="34" charset="0"/>
                <a:sym typeface="Arial"/>
              </a:rPr>
              <a:t>to</a:t>
            </a:r>
            <a:r>
              <a:rPr kumimoji="0" lang="en-GB" sz="1000" b="1" i="0" u="none" strike="noStrike" kern="1200" cap="none" spc="0" normalizeH="0" baseline="0" noProof="0" dirty="0">
                <a:ln>
                  <a:noFill/>
                </a:ln>
                <a:solidFill>
                  <a:srgbClr val="6F7072"/>
                </a:solidFill>
                <a:effectLst/>
                <a:uLnTx/>
                <a:uFillTx/>
                <a:latin typeface="Arial Regular"/>
                <a:cs typeface="Arial" panose="020B0604020202020204" pitchFamily="34" charset="0"/>
                <a:sym typeface="Arial"/>
              </a:rPr>
              <a:t> </a:t>
            </a:r>
            <a:r>
              <a:rPr kumimoji="0" lang="en-GB" sz="1000" b="0" i="0" u="none" strike="noStrike" kern="1200" cap="none" spc="0" normalizeH="0" baseline="0" noProof="0" dirty="0">
                <a:ln>
                  <a:noFill/>
                </a:ln>
                <a:solidFill>
                  <a:srgbClr val="6F7072"/>
                </a:solidFill>
                <a:effectLst/>
                <a:uLnTx/>
                <a:uFillTx/>
                <a:latin typeface="Arial Regular"/>
                <a:cs typeface="Arial" panose="020B0604020202020204" pitchFamily="34" charset="0"/>
                <a:sym typeface="Arial"/>
              </a:rPr>
              <a:t>strengthen the transfer of competences, including in the field of innovation, technology and digitalization, to fill SMEs’ knowledge gap</a:t>
            </a:r>
            <a:endParaRPr kumimoji="0" lang="it-IT" sz="1000" b="0" i="0" u="none" strike="noStrike" kern="1200" cap="none" spc="0" normalizeH="0" baseline="0" noProof="0" dirty="0">
              <a:ln>
                <a:noFill/>
              </a:ln>
              <a:solidFill>
                <a:srgbClr val="6F7072"/>
              </a:solidFill>
              <a:effectLst/>
              <a:uLnTx/>
              <a:uFillTx/>
              <a:latin typeface="Arial Regular"/>
              <a:cs typeface="Arial" panose="020B0604020202020204" pitchFamily="34" charset="0"/>
              <a:sym typeface="Arial"/>
            </a:endParaRPr>
          </a:p>
        </p:txBody>
      </p:sp>
      <p:sp>
        <p:nvSpPr>
          <p:cNvPr id="75" name="Segnaposto testo 2">
            <a:extLst>
              <a:ext uri="{FF2B5EF4-FFF2-40B4-BE49-F238E27FC236}">
                <a16:creationId xmlns:a16="http://schemas.microsoft.com/office/drawing/2014/main" id="{CBCF9B3A-50F6-0A4B-83A4-6217AD6C9F58}"/>
              </a:ext>
            </a:extLst>
          </p:cNvPr>
          <p:cNvSpPr txBox="1">
            <a:spLocks/>
          </p:cNvSpPr>
          <p:nvPr/>
        </p:nvSpPr>
        <p:spPr>
          <a:xfrm>
            <a:off x="638175" y="2547616"/>
            <a:ext cx="2091469" cy="741865"/>
          </a:xfrm>
          <a:prstGeom prst="rect">
            <a:avLst/>
          </a:prstGeom>
          <a:solidFill>
            <a:schemeClr val="bg1"/>
          </a:solidFill>
          <a:ln>
            <a:noFill/>
          </a:ln>
          <a:effectLst>
            <a:outerShdw blurRad="88900" dist="25400" dir="2700000" algn="tl" rotWithShape="0">
              <a:schemeClr val="bg1">
                <a:lumMod val="50000"/>
                <a:alpha val="30000"/>
              </a:schemeClr>
            </a:outerShdw>
          </a:effectLst>
        </p:spPr>
        <p:txBody>
          <a:bodyPr wrap="square" lIns="180000" rIns="180000" anchor="ctr">
            <a:noAutofit/>
          </a:bodyPr>
          <a:lstStyle>
            <a:defPPr>
              <a:defRPr lang="en-US"/>
            </a:defPPr>
            <a:lvl1pPr marR="0" indent="0" algn="ctr" defTabSz="914377" fontAlgn="auto">
              <a:lnSpc>
                <a:spcPct val="100000"/>
              </a:lnSpc>
              <a:spcBef>
                <a:spcPts val="0"/>
              </a:spcBef>
              <a:spcAft>
                <a:spcPts val="0"/>
              </a:spcAft>
              <a:buClr>
                <a:srgbClr val="AF0819"/>
              </a:buClr>
              <a:buSzTx/>
              <a:buFontTx/>
              <a:buNone/>
              <a:tabLst/>
              <a:defRPr kumimoji="0" sz="1000" b="1" i="0" u="none" strike="noStrike" cap="none" spc="0" normalizeH="0" baseline="0">
                <a:ln>
                  <a:noFill/>
                </a:ln>
                <a:solidFill>
                  <a:srgbClr val="C21B17"/>
                </a:solidFill>
                <a:effectLst/>
                <a:uFillTx/>
                <a:latin typeface="Arial Regular"/>
                <a:ea typeface="Arial"/>
                <a:cs typeface="Arial" panose="020B0604020202020204" pitchFamily="34" charset="0"/>
              </a:defRPr>
            </a:lvl1pPr>
            <a:lvl2pPr marL="0" marR="0" indent="0" algn="just" defTabSz="914377" fontAlgn="auto">
              <a:lnSpc>
                <a:spcPct val="100000"/>
              </a:lnSpc>
              <a:spcBef>
                <a:spcPts val="0"/>
              </a:spcBef>
              <a:spcAft>
                <a:spcPts val="0"/>
              </a:spcAft>
              <a:buClr>
                <a:srgbClr val="AF0819"/>
              </a:buClr>
              <a:buSzTx/>
              <a:buFontTx/>
              <a:buNone/>
              <a:tabLst/>
              <a:defRPr kumimoji="0" sz="1200" b="0" i="0" u="none" strike="noStrike" cap="none" spc="0" normalizeH="0" baseline="0">
                <a:ln>
                  <a:noFill/>
                </a:ln>
                <a:solidFill>
                  <a:prstClr val="black">
                    <a:lumMod val="50000"/>
                    <a:lumOff val="50000"/>
                  </a:prstClr>
                </a:solidFill>
                <a:effectLst/>
                <a:uFillTx/>
                <a:latin typeface="Arial Regular"/>
                <a:ea typeface="Arial"/>
                <a:cs typeface="Arial" panose="020B0604020202020204" pitchFamily="34" charset="0"/>
              </a:defRPr>
            </a:lvl2pPr>
            <a:lvl3pPr marL="0" marR="0" indent="0" algn="just" defTabSz="914377" fontAlgn="auto">
              <a:lnSpc>
                <a:spcPct val="100000"/>
              </a:lnSpc>
              <a:spcBef>
                <a:spcPts val="0"/>
              </a:spcBef>
              <a:spcAft>
                <a:spcPts val="0"/>
              </a:spcAft>
              <a:buClr>
                <a:srgbClr val="AF0819"/>
              </a:buClr>
              <a:buSzTx/>
              <a:buFontTx/>
              <a:buNone/>
              <a:tabLst/>
              <a:defRPr kumimoji="0" sz="1200" b="0" i="0" u="none" strike="noStrike" cap="none" spc="0" normalizeH="0" baseline="0">
                <a:ln>
                  <a:noFill/>
                </a:ln>
                <a:solidFill>
                  <a:prstClr val="black">
                    <a:lumMod val="50000"/>
                    <a:lumOff val="50000"/>
                  </a:prstClr>
                </a:solidFill>
                <a:effectLst/>
                <a:uFillTx/>
                <a:latin typeface="Arial Regular"/>
                <a:ea typeface="Arial"/>
                <a:cs typeface="Arial" panose="020B0604020202020204" pitchFamily="34" charset="0"/>
              </a:defRPr>
            </a:lvl3pPr>
            <a:lvl4pPr marL="0" marR="0" indent="0" algn="just" defTabSz="914377" fontAlgn="auto">
              <a:lnSpc>
                <a:spcPct val="100000"/>
              </a:lnSpc>
              <a:spcBef>
                <a:spcPts val="0"/>
              </a:spcBef>
              <a:spcAft>
                <a:spcPts val="0"/>
              </a:spcAft>
              <a:buClr>
                <a:srgbClr val="AF0819"/>
              </a:buClr>
              <a:buSzTx/>
              <a:buFontTx/>
              <a:buNone/>
              <a:tabLst/>
              <a:defRPr kumimoji="0" sz="1200" b="0" i="0" u="none" strike="noStrike" cap="none" spc="0" normalizeH="0" baseline="0">
                <a:ln>
                  <a:noFill/>
                </a:ln>
                <a:solidFill>
                  <a:prstClr val="black">
                    <a:lumMod val="50000"/>
                    <a:lumOff val="50000"/>
                  </a:prstClr>
                </a:solidFill>
                <a:effectLst/>
                <a:uFillTx/>
                <a:latin typeface="Arial Regular"/>
                <a:ea typeface="Arial"/>
                <a:cs typeface="Arial" panose="020B0604020202020204" pitchFamily="34" charset="0"/>
              </a:defRPr>
            </a:lvl4pPr>
            <a:lvl5pPr marL="0" marR="0" indent="0" algn="just" defTabSz="914377" fontAlgn="auto">
              <a:lnSpc>
                <a:spcPct val="100000"/>
              </a:lnSpc>
              <a:spcBef>
                <a:spcPts val="0"/>
              </a:spcBef>
              <a:spcAft>
                <a:spcPts val="0"/>
              </a:spcAft>
              <a:buClr>
                <a:srgbClr val="AF0819"/>
              </a:buClr>
              <a:buSzTx/>
              <a:buFontTx/>
              <a:buNone/>
              <a:tabLst/>
              <a:defRPr kumimoji="0" sz="1200" b="0" i="0" u="none" strike="noStrike" cap="none" spc="0" normalizeH="0" baseline="0">
                <a:ln>
                  <a:noFill/>
                </a:ln>
                <a:solidFill>
                  <a:prstClr val="black">
                    <a:lumMod val="50000"/>
                    <a:lumOff val="50000"/>
                  </a:prstClr>
                </a:solidFill>
                <a:effectLst/>
                <a:uFillTx/>
                <a:latin typeface="Arial Regular"/>
                <a:ea typeface="Arial"/>
                <a:cs typeface="Arial" panose="020B0604020202020204" pitchFamily="34" charset="0"/>
              </a:defRPr>
            </a:lvl5pPr>
            <a:lvl6pPr marL="3285313" indent="-298665" defTabSz="597330">
              <a:spcBef>
                <a:spcPct val="20000"/>
              </a:spcBef>
              <a:buFont typeface="Arial"/>
              <a:buChar char="•"/>
              <a:defRPr sz="2667"/>
            </a:lvl6pPr>
            <a:lvl7pPr marL="3882643" indent="-298665" defTabSz="597330">
              <a:spcBef>
                <a:spcPct val="20000"/>
              </a:spcBef>
              <a:buFont typeface="Arial"/>
              <a:buChar char="•"/>
              <a:defRPr sz="2667"/>
            </a:lvl7pPr>
            <a:lvl8pPr marL="4479973" indent="-298665" defTabSz="597330">
              <a:spcBef>
                <a:spcPct val="20000"/>
              </a:spcBef>
              <a:buFont typeface="Arial"/>
              <a:buChar char="•"/>
              <a:defRPr sz="2667"/>
            </a:lvl8pPr>
            <a:lvl9pPr marL="5077302" indent="-298665" defTabSz="597330">
              <a:spcBef>
                <a:spcPct val="20000"/>
              </a:spcBef>
              <a:buFont typeface="Arial"/>
              <a:buChar char="•"/>
              <a:defRPr sz="2667"/>
            </a:lvl9pPr>
          </a:lstStyle>
          <a:p>
            <a:pPr marL="0" marR="0" lvl="0" indent="0" algn="ctr" defTabSz="914377" rtl="0" eaLnBrk="1" fontAlgn="auto" latinLnBrk="0" hangingPunct="1">
              <a:lnSpc>
                <a:spcPct val="100000"/>
              </a:lnSpc>
              <a:spcBef>
                <a:spcPts val="0"/>
              </a:spcBef>
              <a:spcAft>
                <a:spcPts val="0"/>
              </a:spcAft>
              <a:buClr>
                <a:srgbClr val="AF0819"/>
              </a:buClr>
              <a:buSzTx/>
              <a:buFontTx/>
              <a:buNone/>
              <a:tabLst/>
              <a:defRPr/>
            </a:pPr>
            <a:r>
              <a:rPr kumimoji="0" lang="en-US" sz="1000" b="1" i="0" u="none" strike="noStrike" kern="1200" cap="none" spc="0" normalizeH="0" baseline="0" noProof="0" dirty="0">
                <a:ln>
                  <a:noFill/>
                </a:ln>
                <a:solidFill>
                  <a:srgbClr val="C21B17"/>
                </a:solidFill>
                <a:effectLst/>
                <a:uLnTx/>
                <a:uFillTx/>
                <a:latin typeface="Arial Regular"/>
                <a:cs typeface="Arial" panose="020B0604020202020204" pitchFamily="34" charset="0"/>
              </a:rPr>
              <a:t>Sustainable</a:t>
            </a:r>
          </a:p>
          <a:p>
            <a:pPr marL="0" marR="0" lvl="0" indent="0" algn="ctr" defTabSz="914377" rtl="0" eaLnBrk="1" fontAlgn="auto" latinLnBrk="0" hangingPunct="1">
              <a:lnSpc>
                <a:spcPct val="100000"/>
              </a:lnSpc>
              <a:spcBef>
                <a:spcPts val="0"/>
              </a:spcBef>
              <a:spcAft>
                <a:spcPts val="0"/>
              </a:spcAft>
              <a:buClr>
                <a:srgbClr val="AF0819"/>
              </a:buClr>
              <a:buSzTx/>
              <a:buFontTx/>
              <a:buNone/>
              <a:tabLst/>
              <a:defRPr/>
            </a:pPr>
            <a:r>
              <a:rPr kumimoji="0" lang="en-US" sz="1000" b="1" i="0" u="none" strike="noStrike" kern="1200" cap="none" spc="0" normalizeH="0" baseline="0" noProof="0">
                <a:ln>
                  <a:noFill/>
                </a:ln>
                <a:solidFill>
                  <a:srgbClr val="C21B17"/>
                </a:solidFill>
                <a:effectLst/>
                <a:uLnTx/>
                <a:uFillTx/>
                <a:latin typeface="Arial Regular"/>
                <a:cs typeface="Arial" panose="020B0604020202020204" pitchFamily="34" charset="0"/>
              </a:rPr>
              <a:t>finance</a:t>
            </a:r>
            <a:endParaRPr kumimoji="0" lang="el-GR" sz="1000" b="1" i="0" u="none" strike="noStrike" kern="1200" cap="none" spc="0" normalizeH="0" baseline="0" noProof="0" dirty="0">
              <a:ln>
                <a:noFill/>
              </a:ln>
              <a:solidFill>
                <a:srgbClr val="C21B17"/>
              </a:solidFill>
              <a:effectLst/>
              <a:uLnTx/>
              <a:uFillTx/>
              <a:latin typeface="Arial Regular"/>
              <a:cs typeface="Arial" panose="020B0604020202020204" pitchFamily="34" charset="0"/>
            </a:endParaRPr>
          </a:p>
        </p:txBody>
      </p:sp>
      <p:sp>
        <p:nvSpPr>
          <p:cNvPr id="76" name="Segnaposto testo 2">
            <a:extLst>
              <a:ext uri="{FF2B5EF4-FFF2-40B4-BE49-F238E27FC236}">
                <a16:creationId xmlns:a16="http://schemas.microsoft.com/office/drawing/2014/main" id="{47277D1D-5E0C-2641-ADF8-82A40530FAEB}"/>
              </a:ext>
            </a:extLst>
          </p:cNvPr>
          <p:cNvSpPr txBox="1">
            <a:spLocks/>
          </p:cNvSpPr>
          <p:nvPr/>
        </p:nvSpPr>
        <p:spPr>
          <a:xfrm>
            <a:off x="3305550" y="2548159"/>
            <a:ext cx="8248275" cy="741865"/>
          </a:xfrm>
          <a:prstGeom prst="rect">
            <a:avLst/>
          </a:prstGeom>
          <a:solidFill>
            <a:schemeClr val="bg1"/>
          </a:solidFill>
          <a:ln>
            <a:noFill/>
          </a:ln>
          <a:effectLst>
            <a:outerShdw blurRad="88900" dist="25400" dir="2700000" algn="tl" rotWithShape="0">
              <a:schemeClr val="bg1">
                <a:lumMod val="50000"/>
                <a:alpha val="30000"/>
              </a:schemeClr>
            </a:outerShdw>
          </a:effectLst>
        </p:spPr>
        <p:txBody>
          <a:bodyPr wrap="square" lIns="360000" rIns="360000" anchor="ctr">
            <a:noAutofit/>
          </a:bodyPr>
          <a:lstStyle>
            <a:lvl1pPr marL="0" marR="0" indent="0" algn="just" defTabSz="914377" rtl="0" eaLnBrk="1" fontAlgn="auto" latinLnBrk="0" hangingPunct="1">
              <a:lnSpc>
                <a:spcPct val="100000"/>
              </a:lnSpc>
              <a:spcBef>
                <a:spcPts val="0"/>
              </a:spcBef>
              <a:spcAft>
                <a:spcPts val="0"/>
              </a:spcAft>
              <a:buClr>
                <a:srgbClr val="AF0819"/>
              </a:buClr>
              <a:buSzTx/>
              <a:buFontTx/>
              <a:buNone/>
              <a:tabLst/>
              <a:defRPr kumimoji="0" lang="it-IT" sz="1200" b="0" i="0" u="none" strike="noStrike" kern="1200" cap="none" spc="0" normalizeH="0" baseline="0" dirty="0" smtClean="0">
                <a:ln>
                  <a:noFill/>
                </a:ln>
                <a:solidFill>
                  <a:prstClr val="black">
                    <a:lumMod val="50000"/>
                    <a:lumOff val="50000"/>
                  </a:prstClr>
                </a:solidFill>
                <a:effectLst/>
                <a:uFillTx/>
                <a:latin typeface="Arial Regular"/>
                <a:ea typeface="Arial"/>
                <a:cs typeface="Arial" panose="020B0604020202020204" pitchFamily="34" charset="0"/>
                <a:sym typeface="Arial"/>
              </a:defRPr>
            </a:lvl1pPr>
            <a:lvl2pPr marL="0" marR="0" indent="0" algn="just" defTabSz="914377" rtl="0" eaLnBrk="1" fontAlgn="auto" latinLnBrk="0" hangingPunct="1">
              <a:lnSpc>
                <a:spcPct val="100000"/>
              </a:lnSpc>
              <a:spcBef>
                <a:spcPts val="0"/>
              </a:spcBef>
              <a:spcAft>
                <a:spcPts val="0"/>
              </a:spcAft>
              <a:buClr>
                <a:srgbClr val="AF0819"/>
              </a:buClr>
              <a:buSzTx/>
              <a:buFontTx/>
              <a:buNone/>
              <a:tabLst/>
              <a:defRPr kumimoji="0" lang="it-IT" sz="1200" b="0" i="0" u="none" strike="noStrike" kern="1200" cap="none" spc="0" normalizeH="0" baseline="0" dirty="0" smtClean="0">
                <a:ln>
                  <a:noFill/>
                </a:ln>
                <a:solidFill>
                  <a:prstClr val="black">
                    <a:lumMod val="50000"/>
                    <a:lumOff val="50000"/>
                  </a:prstClr>
                </a:solidFill>
                <a:effectLst/>
                <a:uFillTx/>
                <a:latin typeface="Arial Regular"/>
                <a:ea typeface="Arial"/>
                <a:cs typeface="Arial" panose="020B0604020202020204" pitchFamily="34" charset="0"/>
                <a:sym typeface="Arial"/>
              </a:defRPr>
            </a:lvl2pPr>
            <a:lvl3pPr marL="0" marR="0" indent="0" algn="just" defTabSz="914377" rtl="0" eaLnBrk="1" fontAlgn="auto" latinLnBrk="0" hangingPunct="1">
              <a:lnSpc>
                <a:spcPct val="100000"/>
              </a:lnSpc>
              <a:spcBef>
                <a:spcPts val="0"/>
              </a:spcBef>
              <a:spcAft>
                <a:spcPts val="0"/>
              </a:spcAft>
              <a:buClr>
                <a:srgbClr val="AF0819"/>
              </a:buClr>
              <a:buSzTx/>
              <a:buFontTx/>
              <a:buNone/>
              <a:tabLst/>
              <a:defRPr kumimoji="0" lang="it-IT" sz="1200" b="0" i="0" u="none" strike="noStrike" kern="1200" cap="none" spc="0" normalizeH="0" baseline="0" dirty="0" smtClean="0">
                <a:ln>
                  <a:noFill/>
                </a:ln>
                <a:solidFill>
                  <a:prstClr val="black">
                    <a:lumMod val="50000"/>
                    <a:lumOff val="50000"/>
                  </a:prstClr>
                </a:solidFill>
                <a:effectLst/>
                <a:uFillTx/>
                <a:latin typeface="Arial Regular"/>
                <a:ea typeface="Arial"/>
                <a:cs typeface="Arial" panose="020B0604020202020204" pitchFamily="34" charset="0"/>
                <a:sym typeface="Arial"/>
              </a:defRPr>
            </a:lvl3pPr>
            <a:lvl4pPr marL="0" marR="0" indent="0" algn="just" defTabSz="914377" rtl="0" eaLnBrk="1" fontAlgn="auto" latinLnBrk="0" hangingPunct="1">
              <a:lnSpc>
                <a:spcPct val="100000"/>
              </a:lnSpc>
              <a:spcBef>
                <a:spcPts val="0"/>
              </a:spcBef>
              <a:spcAft>
                <a:spcPts val="0"/>
              </a:spcAft>
              <a:buClr>
                <a:srgbClr val="AF0819"/>
              </a:buClr>
              <a:buSzTx/>
              <a:buFontTx/>
              <a:buNone/>
              <a:tabLst/>
              <a:defRPr kumimoji="0" lang="it-IT" sz="1200" b="0" i="0" u="none" strike="noStrike" kern="1200" cap="none" spc="0" normalizeH="0" baseline="0" dirty="0" smtClean="0">
                <a:ln>
                  <a:noFill/>
                </a:ln>
                <a:solidFill>
                  <a:prstClr val="black">
                    <a:lumMod val="50000"/>
                    <a:lumOff val="50000"/>
                  </a:prstClr>
                </a:solidFill>
                <a:effectLst/>
                <a:uFillTx/>
                <a:latin typeface="Arial Regular"/>
                <a:ea typeface="Arial"/>
                <a:cs typeface="Arial" panose="020B0604020202020204" pitchFamily="34" charset="0"/>
                <a:sym typeface="Arial"/>
              </a:defRPr>
            </a:lvl4pPr>
            <a:lvl5pPr marL="0" marR="0" indent="0" algn="just" defTabSz="914377" rtl="0" eaLnBrk="1" fontAlgn="auto" latinLnBrk="0" hangingPunct="1">
              <a:lnSpc>
                <a:spcPct val="100000"/>
              </a:lnSpc>
              <a:spcBef>
                <a:spcPts val="0"/>
              </a:spcBef>
              <a:spcAft>
                <a:spcPts val="0"/>
              </a:spcAft>
              <a:buClr>
                <a:srgbClr val="AF0819"/>
              </a:buClr>
              <a:buSzTx/>
              <a:buFontTx/>
              <a:buNone/>
              <a:tabLst/>
              <a:defRPr kumimoji="0" lang="it-IT" sz="1200" b="0" i="0" u="none" strike="noStrike" kern="1200" cap="none" spc="0" normalizeH="0" baseline="0" dirty="0">
                <a:ln>
                  <a:noFill/>
                </a:ln>
                <a:solidFill>
                  <a:prstClr val="black">
                    <a:lumMod val="50000"/>
                    <a:lumOff val="50000"/>
                  </a:prstClr>
                </a:solidFill>
                <a:effectLst/>
                <a:uFillTx/>
                <a:latin typeface="Arial Regular"/>
                <a:ea typeface="Arial"/>
                <a:cs typeface="Arial" panose="020B0604020202020204" pitchFamily="34" charset="0"/>
                <a:sym typeface="Arial"/>
              </a:defRPr>
            </a:lvl5pPr>
            <a:lvl6pPr marL="3285313" indent="-298665" algn="l" defTabSz="597330" rtl="0" eaLnBrk="1" latinLnBrk="0" hangingPunct="1">
              <a:spcBef>
                <a:spcPct val="20000"/>
              </a:spcBef>
              <a:buFont typeface="Arial"/>
              <a:buChar char="•"/>
              <a:defRPr sz="2667" kern="1200">
                <a:solidFill>
                  <a:schemeClr val="tx1"/>
                </a:solidFill>
                <a:latin typeface="+mn-lt"/>
                <a:ea typeface="+mn-ea"/>
                <a:cs typeface="+mn-cs"/>
              </a:defRPr>
            </a:lvl6pPr>
            <a:lvl7pPr marL="3882643" indent="-298665" algn="l" defTabSz="597330" rtl="0" eaLnBrk="1" latinLnBrk="0" hangingPunct="1">
              <a:spcBef>
                <a:spcPct val="20000"/>
              </a:spcBef>
              <a:buFont typeface="Arial"/>
              <a:buChar char="•"/>
              <a:defRPr sz="2667" kern="1200">
                <a:solidFill>
                  <a:schemeClr val="tx1"/>
                </a:solidFill>
                <a:latin typeface="+mn-lt"/>
                <a:ea typeface="+mn-ea"/>
                <a:cs typeface="+mn-cs"/>
              </a:defRPr>
            </a:lvl7pPr>
            <a:lvl8pPr marL="4479973" indent="-298665" algn="l" defTabSz="597330" rtl="0" eaLnBrk="1" latinLnBrk="0" hangingPunct="1">
              <a:spcBef>
                <a:spcPct val="20000"/>
              </a:spcBef>
              <a:buFont typeface="Arial"/>
              <a:buChar char="•"/>
              <a:defRPr sz="2667" kern="1200">
                <a:solidFill>
                  <a:schemeClr val="tx1"/>
                </a:solidFill>
                <a:latin typeface="+mn-lt"/>
                <a:ea typeface="+mn-ea"/>
                <a:cs typeface="+mn-cs"/>
              </a:defRPr>
            </a:lvl8pPr>
            <a:lvl9pPr marL="5077302" indent="-298665" algn="l" defTabSz="597330" rtl="0" eaLnBrk="1" latinLnBrk="0" hangingPunct="1">
              <a:spcBef>
                <a:spcPct val="20000"/>
              </a:spcBef>
              <a:buFont typeface="Arial"/>
              <a:buChar char="•"/>
              <a:defRPr sz="2667" kern="1200">
                <a:solidFill>
                  <a:schemeClr val="tx1"/>
                </a:solidFill>
                <a:latin typeface="+mn-lt"/>
                <a:ea typeface="+mn-ea"/>
                <a:cs typeface="+mn-cs"/>
              </a:defRPr>
            </a:lvl9pPr>
          </a:lstStyle>
          <a:p>
            <a:pPr marL="0" marR="0" lvl="0" indent="0" algn="just" defTabSz="914377" rtl="0" eaLnBrk="1" fontAlgn="auto" latinLnBrk="0" hangingPunct="1">
              <a:lnSpc>
                <a:spcPct val="100000"/>
              </a:lnSpc>
              <a:spcBef>
                <a:spcPts val="0"/>
              </a:spcBef>
              <a:spcAft>
                <a:spcPts val="0"/>
              </a:spcAft>
              <a:buClr>
                <a:srgbClr val="AF0819"/>
              </a:buClr>
              <a:buSzTx/>
              <a:buFontTx/>
              <a:buNone/>
              <a:tabLst/>
              <a:defRPr/>
            </a:pPr>
            <a:r>
              <a:rPr kumimoji="0" lang="en-GB" sz="1000" b="1" i="0" u="none" strike="noStrike" kern="1200" cap="none" spc="0" normalizeH="0" baseline="0" noProof="0" dirty="0">
                <a:ln>
                  <a:noFill/>
                </a:ln>
                <a:solidFill>
                  <a:srgbClr val="6F7072"/>
                </a:solidFill>
                <a:effectLst/>
                <a:uLnTx/>
                <a:uFillTx/>
                <a:latin typeface="Arial Regular"/>
                <a:cs typeface="Arial" panose="020B0604020202020204" pitchFamily="34" charset="0"/>
                <a:sym typeface="Arial"/>
              </a:rPr>
              <a:t>Public, Public-Private and Private </a:t>
            </a:r>
            <a:r>
              <a:rPr kumimoji="0" lang="en-GB" sz="1000" b="0" i="0" u="none" strike="noStrike" kern="1200" cap="none" spc="0" normalizeH="0" baseline="0" noProof="0" dirty="0">
                <a:ln>
                  <a:noFill/>
                </a:ln>
                <a:solidFill>
                  <a:srgbClr val="6F7072"/>
                </a:solidFill>
                <a:effectLst/>
                <a:uLnTx/>
                <a:uFillTx/>
                <a:latin typeface="Arial Regular"/>
                <a:cs typeface="Arial" panose="020B0604020202020204" pitchFamily="34" charset="0"/>
                <a:sym typeface="Arial"/>
              </a:rPr>
              <a:t>initiatives</a:t>
            </a:r>
            <a:r>
              <a:rPr kumimoji="0" lang="en-GB" sz="1000" b="1" i="0" u="none" strike="noStrike" kern="1200" cap="none" spc="0" normalizeH="0" baseline="0" noProof="0" dirty="0">
                <a:ln>
                  <a:noFill/>
                </a:ln>
                <a:solidFill>
                  <a:srgbClr val="6F7072"/>
                </a:solidFill>
                <a:effectLst/>
                <a:uLnTx/>
                <a:uFillTx/>
                <a:latin typeface="Arial Regular"/>
                <a:cs typeface="Arial" panose="020B0604020202020204" pitchFamily="34" charset="0"/>
                <a:sym typeface="Arial"/>
              </a:rPr>
              <a:t> </a:t>
            </a:r>
            <a:r>
              <a:rPr kumimoji="0" lang="en-GB" sz="1000" b="0" i="0" u="none" strike="noStrike" kern="1200" cap="none" spc="0" normalizeH="0" baseline="0" noProof="0" dirty="0">
                <a:ln>
                  <a:noFill/>
                </a:ln>
                <a:solidFill>
                  <a:srgbClr val="6F7072"/>
                </a:solidFill>
                <a:effectLst/>
                <a:uLnTx/>
                <a:uFillTx/>
                <a:latin typeface="Arial Regular"/>
                <a:cs typeface="Arial" panose="020B0604020202020204" pitchFamily="34" charset="0"/>
                <a:sym typeface="Arial"/>
              </a:rPr>
              <a:t>(e.g. public green guarantee schemes, ESG-linked loans and green/social financial instruments, ESG-linked financial initiatives, fintech applications) to provide SMEs with dedicated tools to leverage the unprecedented opportunities provided by sustainable finance</a:t>
            </a:r>
            <a:endParaRPr kumimoji="0" lang="it-IT" sz="1000" b="0" i="0" u="none" strike="noStrike" kern="1200" cap="none" spc="0" normalizeH="0" baseline="0" noProof="0" dirty="0">
              <a:ln>
                <a:noFill/>
              </a:ln>
              <a:solidFill>
                <a:srgbClr val="6F7072"/>
              </a:solidFill>
              <a:effectLst/>
              <a:uLnTx/>
              <a:uFillTx/>
              <a:latin typeface="Arial Regular"/>
              <a:cs typeface="Arial" panose="020B0604020202020204" pitchFamily="34" charset="0"/>
              <a:sym typeface="Arial"/>
            </a:endParaRPr>
          </a:p>
        </p:txBody>
      </p:sp>
      <p:sp>
        <p:nvSpPr>
          <p:cNvPr id="79" name="Segnaposto testo 2">
            <a:extLst>
              <a:ext uri="{FF2B5EF4-FFF2-40B4-BE49-F238E27FC236}">
                <a16:creationId xmlns:a16="http://schemas.microsoft.com/office/drawing/2014/main" id="{48FC2733-305A-1F49-B580-207D4AB6ABD9}"/>
              </a:ext>
            </a:extLst>
          </p:cNvPr>
          <p:cNvSpPr txBox="1">
            <a:spLocks/>
          </p:cNvSpPr>
          <p:nvPr/>
        </p:nvSpPr>
        <p:spPr>
          <a:xfrm>
            <a:off x="638175" y="3422203"/>
            <a:ext cx="2091469" cy="741865"/>
          </a:xfrm>
          <a:prstGeom prst="rect">
            <a:avLst/>
          </a:prstGeom>
          <a:solidFill>
            <a:schemeClr val="bg1"/>
          </a:solidFill>
          <a:ln>
            <a:noFill/>
          </a:ln>
          <a:effectLst>
            <a:outerShdw blurRad="88900" dist="25400" dir="2700000" algn="tl" rotWithShape="0">
              <a:schemeClr val="bg1">
                <a:lumMod val="50000"/>
                <a:alpha val="30000"/>
              </a:schemeClr>
            </a:outerShdw>
          </a:effectLst>
        </p:spPr>
        <p:txBody>
          <a:bodyPr wrap="square" lIns="180000" rIns="180000" anchor="ctr">
            <a:noAutofit/>
          </a:bodyPr>
          <a:lstStyle>
            <a:defPPr>
              <a:defRPr lang="en-US"/>
            </a:defPPr>
            <a:lvl1pPr marR="0" indent="0" algn="ctr" defTabSz="914377" fontAlgn="auto">
              <a:lnSpc>
                <a:spcPct val="100000"/>
              </a:lnSpc>
              <a:spcBef>
                <a:spcPts val="0"/>
              </a:spcBef>
              <a:spcAft>
                <a:spcPts val="0"/>
              </a:spcAft>
              <a:buClr>
                <a:srgbClr val="AF0819"/>
              </a:buClr>
              <a:buSzTx/>
              <a:buFontTx/>
              <a:buNone/>
              <a:tabLst/>
              <a:defRPr kumimoji="0" sz="1000" b="1" i="0" u="none" strike="noStrike" cap="none" spc="0" normalizeH="0" baseline="0">
                <a:ln>
                  <a:noFill/>
                </a:ln>
                <a:solidFill>
                  <a:srgbClr val="C21B17"/>
                </a:solidFill>
                <a:effectLst/>
                <a:uFillTx/>
                <a:latin typeface="Arial Regular"/>
                <a:ea typeface="Arial"/>
                <a:cs typeface="Arial" panose="020B0604020202020204" pitchFamily="34" charset="0"/>
              </a:defRPr>
            </a:lvl1pPr>
            <a:lvl2pPr marL="0" marR="0" indent="0" algn="just" defTabSz="914377" fontAlgn="auto">
              <a:lnSpc>
                <a:spcPct val="100000"/>
              </a:lnSpc>
              <a:spcBef>
                <a:spcPts val="0"/>
              </a:spcBef>
              <a:spcAft>
                <a:spcPts val="0"/>
              </a:spcAft>
              <a:buClr>
                <a:srgbClr val="AF0819"/>
              </a:buClr>
              <a:buSzTx/>
              <a:buFontTx/>
              <a:buNone/>
              <a:tabLst/>
              <a:defRPr kumimoji="0" sz="1200" b="0" i="0" u="none" strike="noStrike" cap="none" spc="0" normalizeH="0" baseline="0">
                <a:ln>
                  <a:noFill/>
                </a:ln>
                <a:solidFill>
                  <a:prstClr val="black">
                    <a:lumMod val="50000"/>
                    <a:lumOff val="50000"/>
                  </a:prstClr>
                </a:solidFill>
                <a:effectLst/>
                <a:uFillTx/>
                <a:latin typeface="Arial Regular"/>
                <a:ea typeface="Arial"/>
                <a:cs typeface="Arial" panose="020B0604020202020204" pitchFamily="34" charset="0"/>
              </a:defRPr>
            </a:lvl2pPr>
            <a:lvl3pPr marL="0" marR="0" indent="0" algn="just" defTabSz="914377" fontAlgn="auto">
              <a:lnSpc>
                <a:spcPct val="100000"/>
              </a:lnSpc>
              <a:spcBef>
                <a:spcPts val="0"/>
              </a:spcBef>
              <a:spcAft>
                <a:spcPts val="0"/>
              </a:spcAft>
              <a:buClr>
                <a:srgbClr val="AF0819"/>
              </a:buClr>
              <a:buSzTx/>
              <a:buFontTx/>
              <a:buNone/>
              <a:tabLst/>
              <a:defRPr kumimoji="0" sz="1200" b="0" i="0" u="none" strike="noStrike" cap="none" spc="0" normalizeH="0" baseline="0">
                <a:ln>
                  <a:noFill/>
                </a:ln>
                <a:solidFill>
                  <a:prstClr val="black">
                    <a:lumMod val="50000"/>
                    <a:lumOff val="50000"/>
                  </a:prstClr>
                </a:solidFill>
                <a:effectLst/>
                <a:uFillTx/>
                <a:latin typeface="Arial Regular"/>
                <a:ea typeface="Arial"/>
                <a:cs typeface="Arial" panose="020B0604020202020204" pitchFamily="34" charset="0"/>
              </a:defRPr>
            </a:lvl3pPr>
            <a:lvl4pPr marL="0" marR="0" indent="0" algn="just" defTabSz="914377" fontAlgn="auto">
              <a:lnSpc>
                <a:spcPct val="100000"/>
              </a:lnSpc>
              <a:spcBef>
                <a:spcPts val="0"/>
              </a:spcBef>
              <a:spcAft>
                <a:spcPts val="0"/>
              </a:spcAft>
              <a:buClr>
                <a:srgbClr val="AF0819"/>
              </a:buClr>
              <a:buSzTx/>
              <a:buFontTx/>
              <a:buNone/>
              <a:tabLst/>
              <a:defRPr kumimoji="0" sz="1200" b="0" i="0" u="none" strike="noStrike" cap="none" spc="0" normalizeH="0" baseline="0">
                <a:ln>
                  <a:noFill/>
                </a:ln>
                <a:solidFill>
                  <a:prstClr val="black">
                    <a:lumMod val="50000"/>
                    <a:lumOff val="50000"/>
                  </a:prstClr>
                </a:solidFill>
                <a:effectLst/>
                <a:uFillTx/>
                <a:latin typeface="Arial Regular"/>
                <a:ea typeface="Arial"/>
                <a:cs typeface="Arial" panose="020B0604020202020204" pitchFamily="34" charset="0"/>
              </a:defRPr>
            </a:lvl4pPr>
            <a:lvl5pPr marL="0" marR="0" indent="0" algn="just" defTabSz="914377" fontAlgn="auto">
              <a:lnSpc>
                <a:spcPct val="100000"/>
              </a:lnSpc>
              <a:spcBef>
                <a:spcPts val="0"/>
              </a:spcBef>
              <a:spcAft>
                <a:spcPts val="0"/>
              </a:spcAft>
              <a:buClr>
                <a:srgbClr val="AF0819"/>
              </a:buClr>
              <a:buSzTx/>
              <a:buFontTx/>
              <a:buNone/>
              <a:tabLst/>
              <a:defRPr kumimoji="0" sz="1200" b="0" i="0" u="none" strike="noStrike" cap="none" spc="0" normalizeH="0" baseline="0">
                <a:ln>
                  <a:noFill/>
                </a:ln>
                <a:solidFill>
                  <a:prstClr val="black">
                    <a:lumMod val="50000"/>
                    <a:lumOff val="50000"/>
                  </a:prstClr>
                </a:solidFill>
                <a:effectLst/>
                <a:uFillTx/>
                <a:latin typeface="Arial Regular"/>
                <a:ea typeface="Arial"/>
                <a:cs typeface="Arial" panose="020B0604020202020204" pitchFamily="34" charset="0"/>
              </a:defRPr>
            </a:lvl5pPr>
            <a:lvl6pPr marL="3285313" indent="-298665" defTabSz="597330">
              <a:spcBef>
                <a:spcPct val="20000"/>
              </a:spcBef>
              <a:buFont typeface="Arial"/>
              <a:buChar char="•"/>
              <a:defRPr sz="2667"/>
            </a:lvl6pPr>
            <a:lvl7pPr marL="3882643" indent="-298665" defTabSz="597330">
              <a:spcBef>
                <a:spcPct val="20000"/>
              </a:spcBef>
              <a:buFont typeface="Arial"/>
              <a:buChar char="•"/>
              <a:defRPr sz="2667"/>
            </a:lvl7pPr>
            <a:lvl8pPr marL="4479973" indent="-298665" defTabSz="597330">
              <a:spcBef>
                <a:spcPct val="20000"/>
              </a:spcBef>
              <a:buFont typeface="Arial"/>
              <a:buChar char="•"/>
              <a:defRPr sz="2667"/>
            </a:lvl8pPr>
            <a:lvl9pPr marL="5077302" indent="-298665" defTabSz="597330">
              <a:spcBef>
                <a:spcPct val="20000"/>
              </a:spcBef>
              <a:buFont typeface="Arial"/>
              <a:buChar char="•"/>
              <a:defRPr sz="2667"/>
            </a:lvl9pPr>
          </a:lstStyle>
          <a:p>
            <a:pPr marL="0" marR="0" lvl="0" indent="0" algn="ctr" defTabSz="914377" rtl="0" eaLnBrk="1" fontAlgn="auto" latinLnBrk="0" hangingPunct="1">
              <a:lnSpc>
                <a:spcPct val="100000"/>
              </a:lnSpc>
              <a:spcBef>
                <a:spcPts val="0"/>
              </a:spcBef>
              <a:spcAft>
                <a:spcPts val="0"/>
              </a:spcAft>
              <a:buClr>
                <a:srgbClr val="AF0819"/>
              </a:buClr>
              <a:buSzTx/>
              <a:buFontTx/>
              <a:buNone/>
              <a:tabLst/>
              <a:defRPr/>
            </a:pPr>
            <a:r>
              <a:rPr kumimoji="0" lang="en-US" sz="1000" b="1" i="0" u="none" strike="noStrike" kern="1200" cap="none" spc="0" normalizeH="0" baseline="0" noProof="0" dirty="0">
                <a:ln>
                  <a:noFill/>
                </a:ln>
                <a:solidFill>
                  <a:srgbClr val="C21B17"/>
                </a:solidFill>
                <a:effectLst/>
                <a:uLnTx/>
                <a:uFillTx/>
                <a:latin typeface="Arial Regular"/>
                <a:cs typeface="Arial" panose="020B0604020202020204" pitchFamily="34" charset="0"/>
              </a:rPr>
              <a:t>ESG policy </a:t>
            </a:r>
          </a:p>
          <a:p>
            <a:pPr marL="0" marR="0" lvl="0" indent="0" algn="ctr" defTabSz="914377" rtl="0" eaLnBrk="1" fontAlgn="auto" latinLnBrk="0" hangingPunct="1">
              <a:lnSpc>
                <a:spcPct val="100000"/>
              </a:lnSpc>
              <a:spcBef>
                <a:spcPts val="0"/>
              </a:spcBef>
              <a:spcAft>
                <a:spcPts val="0"/>
              </a:spcAft>
              <a:buClr>
                <a:srgbClr val="AF0819"/>
              </a:buClr>
              <a:buSzTx/>
              <a:buFontTx/>
              <a:buNone/>
              <a:tabLst/>
              <a:defRPr/>
            </a:pPr>
            <a:r>
              <a:rPr kumimoji="0" lang="en-US" sz="1000" b="1" i="0" u="none" strike="noStrike" kern="1200" cap="none" spc="0" normalizeH="0" baseline="0" noProof="0">
                <a:ln>
                  <a:noFill/>
                </a:ln>
                <a:solidFill>
                  <a:srgbClr val="C21B17"/>
                </a:solidFill>
                <a:effectLst/>
                <a:uLnTx/>
                <a:uFillTx/>
                <a:latin typeface="Arial Regular"/>
                <a:cs typeface="Arial" panose="020B0604020202020204" pitchFamily="34" charset="0"/>
              </a:rPr>
              <a:t>framework</a:t>
            </a:r>
            <a:endParaRPr kumimoji="0" lang="el-GR" sz="1000" b="1" i="0" u="none" strike="noStrike" kern="1200" cap="none" spc="0" normalizeH="0" baseline="0" noProof="0" dirty="0">
              <a:ln>
                <a:noFill/>
              </a:ln>
              <a:solidFill>
                <a:srgbClr val="C21B17"/>
              </a:solidFill>
              <a:effectLst/>
              <a:uLnTx/>
              <a:uFillTx/>
              <a:latin typeface="Arial Regular"/>
              <a:cs typeface="Arial" panose="020B0604020202020204" pitchFamily="34" charset="0"/>
            </a:endParaRPr>
          </a:p>
        </p:txBody>
      </p:sp>
      <p:sp>
        <p:nvSpPr>
          <p:cNvPr id="80" name="Segnaposto testo 2">
            <a:extLst>
              <a:ext uri="{FF2B5EF4-FFF2-40B4-BE49-F238E27FC236}">
                <a16:creationId xmlns:a16="http://schemas.microsoft.com/office/drawing/2014/main" id="{0D35E122-A578-0544-AFB4-9CF66844AB80}"/>
              </a:ext>
            </a:extLst>
          </p:cNvPr>
          <p:cNvSpPr txBox="1">
            <a:spLocks/>
          </p:cNvSpPr>
          <p:nvPr/>
        </p:nvSpPr>
        <p:spPr>
          <a:xfrm>
            <a:off x="3305550" y="3422746"/>
            <a:ext cx="8248275" cy="735892"/>
          </a:xfrm>
          <a:prstGeom prst="rect">
            <a:avLst/>
          </a:prstGeom>
          <a:solidFill>
            <a:schemeClr val="bg1"/>
          </a:solidFill>
          <a:ln>
            <a:noFill/>
          </a:ln>
          <a:effectLst>
            <a:outerShdw blurRad="88900" dist="25400" dir="2700000" algn="tl" rotWithShape="0">
              <a:schemeClr val="bg1">
                <a:lumMod val="50000"/>
                <a:alpha val="30000"/>
              </a:schemeClr>
            </a:outerShdw>
          </a:effectLst>
        </p:spPr>
        <p:txBody>
          <a:bodyPr wrap="square" lIns="360000" rIns="360000" anchor="ctr">
            <a:noAutofit/>
          </a:bodyPr>
          <a:lstStyle>
            <a:lvl1pPr marL="0" marR="0" indent="0" algn="just" defTabSz="914377" rtl="0" eaLnBrk="1" fontAlgn="auto" latinLnBrk="0" hangingPunct="1">
              <a:lnSpc>
                <a:spcPct val="100000"/>
              </a:lnSpc>
              <a:spcBef>
                <a:spcPts val="0"/>
              </a:spcBef>
              <a:spcAft>
                <a:spcPts val="0"/>
              </a:spcAft>
              <a:buClr>
                <a:srgbClr val="AF0819"/>
              </a:buClr>
              <a:buSzTx/>
              <a:buFontTx/>
              <a:buNone/>
              <a:tabLst/>
              <a:defRPr kumimoji="0" lang="it-IT" sz="1200" b="0" i="0" u="none" strike="noStrike" kern="1200" cap="none" spc="0" normalizeH="0" baseline="0" dirty="0" smtClean="0">
                <a:ln>
                  <a:noFill/>
                </a:ln>
                <a:solidFill>
                  <a:prstClr val="black">
                    <a:lumMod val="50000"/>
                    <a:lumOff val="50000"/>
                  </a:prstClr>
                </a:solidFill>
                <a:effectLst/>
                <a:uFillTx/>
                <a:latin typeface="Arial Regular"/>
                <a:ea typeface="Arial"/>
                <a:cs typeface="Arial" panose="020B0604020202020204" pitchFamily="34" charset="0"/>
                <a:sym typeface="Arial"/>
              </a:defRPr>
            </a:lvl1pPr>
            <a:lvl2pPr marL="0" marR="0" indent="0" algn="just" defTabSz="914377" rtl="0" eaLnBrk="1" fontAlgn="auto" latinLnBrk="0" hangingPunct="1">
              <a:lnSpc>
                <a:spcPct val="100000"/>
              </a:lnSpc>
              <a:spcBef>
                <a:spcPts val="0"/>
              </a:spcBef>
              <a:spcAft>
                <a:spcPts val="0"/>
              </a:spcAft>
              <a:buClr>
                <a:srgbClr val="AF0819"/>
              </a:buClr>
              <a:buSzTx/>
              <a:buFontTx/>
              <a:buNone/>
              <a:tabLst/>
              <a:defRPr kumimoji="0" lang="it-IT" sz="1200" b="0" i="0" u="none" strike="noStrike" kern="1200" cap="none" spc="0" normalizeH="0" baseline="0" dirty="0" smtClean="0">
                <a:ln>
                  <a:noFill/>
                </a:ln>
                <a:solidFill>
                  <a:prstClr val="black">
                    <a:lumMod val="50000"/>
                    <a:lumOff val="50000"/>
                  </a:prstClr>
                </a:solidFill>
                <a:effectLst/>
                <a:uFillTx/>
                <a:latin typeface="Arial Regular"/>
                <a:ea typeface="Arial"/>
                <a:cs typeface="Arial" panose="020B0604020202020204" pitchFamily="34" charset="0"/>
                <a:sym typeface="Arial"/>
              </a:defRPr>
            </a:lvl2pPr>
            <a:lvl3pPr marL="0" marR="0" indent="0" algn="just" defTabSz="914377" rtl="0" eaLnBrk="1" fontAlgn="auto" latinLnBrk="0" hangingPunct="1">
              <a:lnSpc>
                <a:spcPct val="100000"/>
              </a:lnSpc>
              <a:spcBef>
                <a:spcPts val="0"/>
              </a:spcBef>
              <a:spcAft>
                <a:spcPts val="0"/>
              </a:spcAft>
              <a:buClr>
                <a:srgbClr val="AF0819"/>
              </a:buClr>
              <a:buSzTx/>
              <a:buFontTx/>
              <a:buNone/>
              <a:tabLst/>
              <a:defRPr kumimoji="0" lang="it-IT" sz="1200" b="0" i="0" u="none" strike="noStrike" kern="1200" cap="none" spc="0" normalizeH="0" baseline="0" dirty="0" smtClean="0">
                <a:ln>
                  <a:noFill/>
                </a:ln>
                <a:solidFill>
                  <a:prstClr val="black">
                    <a:lumMod val="50000"/>
                    <a:lumOff val="50000"/>
                  </a:prstClr>
                </a:solidFill>
                <a:effectLst/>
                <a:uFillTx/>
                <a:latin typeface="Arial Regular"/>
                <a:ea typeface="Arial"/>
                <a:cs typeface="Arial" panose="020B0604020202020204" pitchFamily="34" charset="0"/>
                <a:sym typeface="Arial"/>
              </a:defRPr>
            </a:lvl3pPr>
            <a:lvl4pPr marL="0" marR="0" indent="0" algn="just" defTabSz="914377" rtl="0" eaLnBrk="1" fontAlgn="auto" latinLnBrk="0" hangingPunct="1">
              <a:lnSpc>
                <a:spcPct val="100000"/>
              </a:lnSpc>
              <a:spcBef>
                <a:spcPts val="0"/>
              </a:spcBef>
              <a:spcAft>
                <a:spcPts val="0"/>
              </a:spcAft>
              <a:buClr>
                <a:srgbClr val="AF0819"/>
              </a:buClr>
              <a:buSzTx/>
              <a:buFontTx/>
              <a:buNone/>
              <a:tabLst/>
              <a:defRPr kumimoji="0" lang="it-IT" sz="1200" b="0" i="0" u="none" strike="noStrike" kern="1200" cap="none" spc="0" normalizeH="0" baseline="0" dirty="0" smtClean="0">
                <a:ln>
                  <a:noFill/>
                </a:ln>
                <a:solidFill>
                  <a:prstClr val="black">
                    <a:lumMod val="50000"/>
                    <a:lumOff val="50000"/>
                  </a:prstClr>
                </a:solidFill>
                <a:effectLst/>
                <a:uFillTx/>
                <a:latin typeface="Arial Regular"/>
                <a:ea typeface="Arial"/>
                <a:cs typeface="Arial" panose="020B0604020202020204" pitchFamily="34" charset="0"/>
                <a:sym typeface="Arial"/>
              </a:defRPr>
            </a:lvl4pPr>
            <a:lvl5pPr marL="0" marR="0" indent="0" algn="just" defTabSz="914377" rtl="0" eaLnBrk="1" fontAlgn="auto" latinLnBrk="0" hangingPunct="1">
              <a:lnSpc>
                <a:spcPct val="100000"/>
              </a:lnSpc>
              <a:spcBef>
                <a:spcPts val="0"/>
              </a:spcBef>
              <a:spcAft>
                <a:spcPts val="0"/>
              </a:spcAft>
              <a:buClr>
                <a:srgbClr val="AF0819"/>
              </a:buClr>
              <a:buSzTx/>
              <a:buFontTx/>
              <a:buNone/>
              <a:tabLst/>
              <a:defRPr kumimoji="0" lang="it-IT" sz="1200" b="0" i="0" u="none" strike="noStrike" kern="1200" cap="none" spc="0" normalizeH="0" baseline="0" dirty="0">
                <a:ln>
                  <a:noFill/>
                </a:ln>
                <a:solidFill>
                  <a:prstClr val="black">
                    <a:lumMod val="50000"/>
                    <a:lumOff val="50000"/>
                  </a:prstClr>
                </a:solidFill>
                <a:effectLst/>
                <a:uFillTx/>
                <a:latin typeface="Arial Regular"/>
                <a:ea typeface="Arial"/>
                <a:cs typeface="Arial" panose="020B0604020202020204" pitchFamily="34" charset="0"/>
                <a:sym typeface="Arial"/>
              </a:defRPr>
            </a:lvl5pPr>
            <a:lvl6pPr marL="3285313" indent="-298665" algn="l" defTabSz="597330" rtl="0" eaLnBrk="1" latinLnBrk="0" hangingPunct="1">
              <a:spcBef>
                <a:spcPct val="20000"/>
              </a:spcBef>
              <a:buFont typeface="Arial"/>
              <a:buChar char="•"/>
              <a:defRPr sz="2667" kern="1200">
                <a:solidFill>
                  <a:schemeClr val="tx1"/>
                </a:solidFill>
                <a:latin typeface="+mn-lt"/>
                <a:ea typeface="+mn-ea"/>
                <a:cs typeface="+mn-cs"/>
              </a:defRPr>
            </a:lvl6pPr>
            <a:lvl7pPr marL="3882643" indent="-298665" algn="l" defTabSz="597330" rtl="0" eaLnBrk="1" latinLnBrk="0" hangingPunct="1">
              <a:spcBef>
                <a:spcPct val="20000"/>
              </a:spcBef>
              <a:buFont typeface="Arial"/>
              <a:buChar char="•"/>
              <a:defRPr sz="2667" kern="1200">
                <a:solidFill>
                  <a:schemeClr val="tx1"/>
                </a:solidFill>
                <a:latin typeface="+mn-lt"/>
                <a:ea typeface="+mn-ea"/>
                <a:cs typeface="+mn-cs"/>
              </a:defRPr>
            </a:lvl7pPr>
            <a:lvl8pPr marL="4479973" indent="-298665" algn="l" defTabSz="597330" rtl="0" eaLnBrk="1" latinLnBrk="0" hangingPunct="1">
              <a:spcBef>
                <a:spcPct val="20000"/>
              </a:spcBef>
              <a:buFont typeface="Arial"/>
              <a:buChar char="•"/>
              <a:defRPr sz="2667" kern="1200">
                <a:solidFill>
                  <a:schemeClr val="tx1"/>
                </a:solidFill>
                <a:latin typeface="+mn-lt"/>
                <a:ea typeface="+mn-ea"/>
                <a:cs typeface="+mn-cs"/>
              </a:defRPr>
            </a:lvl8pPr>
            <a:lvl9pPr marL="5077302" indent="-298665" algn="l" defTabSz="597330" rtl="0" eaLnBrk="1" latinLnBrk="0" hangingPunct="1">
              <a:spcBef>
                <a:spcPct val="20000"/>
              </a:spcBef>
              <a:buFont typeface="Arial"/>
              <a:buChar char="•"/>
              <a:defRPr sz="2667" kern="1200">
                <a:solidFill>
                  <a:schemeClr val="tx1"/>
                </a:solidFill>
                <a:latin typeface="+mn-lt"/>
                <a:ea typeface="+mn-ea"/>
                <a:cs typeface="+mn-cs"/>
              </a:defRPr>
            </a:lvl9pPr>
          </a:lstStyle>
          <a:p>
            <a:pPr marL="0" marR="0" lvl="0" indent="0" algn="just" defTabSz="914377" rtl="0" eaLnBrk="1" fontAlgn="auto" latinLnBrk="0" hangingPunct="1">
              <a:lnSpc>
                <a:spcPct val="100000"/>
              </a:lnSpc>
              <a:spcBef>
                <a:spcPts val="0"/>
              </a:spcBef>
              <a:spcAft>
                <a:spcPts val="0"/>
              </a:spcAft>
              <a:buClr>
                <a:srgbClr val="AF0819"/>
              </a:buClr>
              <a:buSzTx/>
              <a:buFontTx/>
              <a:buNone/>
              <a:tabLst/>
              <a:defRPr/>
            </a:pPr>
            <a:r>
              <a:rPr kumimoji="0" lang="en-GB" sz="1000" b="1" i="0" u="none" strike="noStrike" kern="1200" cap="none" spc="0" normalizeH="0" baseline="0" noProof="0" dirty="0">
                <a:ln>
                  <a:noFill/>
                </a:ln>
                <a:solidFill>
                  <a:srgbClr val="6F7072"/>
                </a:solidFill>
                <a:effectLst/>
                <a:uLnTx/>
                <a:uFillTx/>
                <a:latin typeface="Arial Regular"/>
                <a:cs typeface="Arial" panose="020B0604020202020204" pitchFamily="34" charset="0"/>
                <a:sym typeface="Arial"/>
              </a:rPr>
              <a:t>Public </a:t>
            </a:r>
            <a:r>
              <a:rPr kumimoji="0" lang="en-GB" sz="1000" b="0" i="0" u="none" strike="noStrike" kern="1200" cap="none" spc="0" normalizeH="0" baseline="0" noProof="0" dirty="0">
                <a:ln>
                  <a:noFill/>
                </a:ln>
                <a:solidFill>
                  <a:srgbClr val="6F7072"/>
                </a:solidFill>
                <a:effectLst/>
                <a:uLnTx/>
                <a:uFillTx/>
                <a:latin typeface="Arial Regular"/>
                <a:cs typeface="Arial" panose="020B0604020202020204" pitchFamily="34" charset="0"/>
                <a:sym typeface="Arial"/>
              </a:rPr>
              <a:t>development/finalisation of a comprehensive policy framework (e.g. EU ESG Taxonomy) with standardized and tailored technical criteria and KPIs proportionate to SMEs capabilities and resources to secure the activation of Small and Medium sized enterprises</a:t>
            </a:r>
            <a:endParaRPr kumimoji="0" lang="it-IT" sz="1000" b="0" i="0" u="none" strike="noStrike" kern="1200" cap="none" spc="0" normalizeH="0" baseline="0" noProof="0" dirty="0">
              <a:ln>
                <a:noFill/>
              </a:ln>
              <a:solidFill>
                <a:srgbClr val="6F7072"/>
              </a:solidFill>
              <a:effectLst/>
              <a:uLnTx/>
              <a:uFillTx/>
              <a:latin typeface="Arial Regular"/>
              <a:cs typeface="Arial" panose="020B0604020202020204" pitchFamily="34" charset="0"/>
              <a:sym typeface="Arial"/>
            </a:endParaRPr>
          </a:p>
        </p:txBody>
      </p:sp>
      <p:sp>
        <p:nvSpPr>
          <p:cNvPr id="84" name="Segnaposto testo 2">
            <a:extLst>
              <a:ext uri="{FF2B5EF4-FFF2-40B4-BE49-F238E27FC236}">
                <a16:creationId xmlns:a16="http://schemas.microsoft.com/office/drawing/2014/main" id="{1C66202C-756A-9648-ABE9-2C006CFD1CE9}"/>
              </a:ext>
            </a:extLst>
          </p:cNvPr>
          <p:cNvSpPr txBox="1">
            <a:spLocks/>
          </p:cNvSpPr>
          <p:nvPr/>
        </p:nvSpPr>
        <p:spPr>
          <a:xfrm>
            <a:off x="638175" y="4296790"/>
            <a:ext cx="2091469" cy="741865"/>
          </a:xfrm>
          <a:prstGeom prst="rect">
            <a:avLst/>
          </a:prstGeom>
          <a:solidFill>
            <a:schemeClr val="bg1"/>
          </a:solidFill>
          <a:ln>
            <a:noFill/>
          </a:ln>
          <a:effectLst>
            <a:outerShdw blurRad="88900" dist="25400" dir="2700000" algn="tl" rotWithShape="0">
              <a:schemeClr val="bg1">
                <a:lumMod val="50000"/>
                <a:alpha val="30000"/>
              </a:schemeClr>
            </a:outerShdw>
          </a:effectLst>
        </p:spPr>
        <p:txBody>
          <a:bodyPr wrap="square" lIns="180000" rIns="180000" anchor="ctr">
            <a:noAutofit/>
          </a:bodyPr>
          <a:lstStyle>
            <a:defPPr>
              <a:defRPr lang="en-US"/>
            </a:defPPr>
            <a:lvl1pPr marR="0" indent="0" algn="ctr" defTabSz="914377" fontAlgn="auto">
              <a:lnSpc>
                <a:spcPct val="100000"/>
              </a:lnSpc>
              <a:spcBef>
                <a:spcPts val="0"/>
              </a:spcBef>
              <a:spcAft>
                <a:spcPts val="0"/>
              </a:spcAft>
              <a:buClr>
                <a:srgbClr val="AF0819"/>
              </a:buClr>
              <a:buSzTx/>
              <a:buFontTx/>
              <a:buNone/>
              <a:tabLst/>
              <a:defRPr kumimoji="0" sz="1000" b="1" i="0" u="none" strike="noStrike" cap="none" spc="0" normalizeH="0" baseline="0">
                <a:ln>
                  <a:noFill/>
                </a:ln>
                <a:solidFill>
                  <a:srgbClr val="C21B17"/>
                </a:solidFill>
                <a:effectLst/>
                <a:uFillTx/>
                <a:latin typeface="Arial Regular"/>
                <a:ea typeface="Arial"/>
                <a:cs typeface="Arial" panose="020B0604020202020204" pitchFamily="34" charset="0"/>
              </a:defRPr>
            </a:lvl1pPr>
            <a:lvl2pPr marL="0" marR="0" indent="0" algn="just" defTabSz="914377" fontAlgn="auto">
              <a:lnSpc>
                <a:spcPct val="100000"/>
              </a:lnSpc>
              <a:spcBef>
                <a:spcPts val="0"/>
              </a:spcBef>
              <a:spcAft>
                <a:spcPts val="0"/>
              </a:spcAft>
              <a:buClr>
                <a:srgbClr val="AF0819"/>
              </a:buClr>
              <a:buSzTx/>
              <a:buFontTx/>
              <a:buNone/>
              <a:tabLst/>
              <a:defRPr kumimoji="0" sz="1200" b="0" i="0" u="none" strike="noStrike" cap="none" spc="0" normalizeH="0" baseline="0">
                <a:ln>
                  <a:noFill/>
                </a:ln>
                <a:solidFill>
                  <a:prstClr val="black">
                    <a:lumMod val="50000"/>
                    <a:lumOff val="50000"/>
                  </a:prstClr>
                </a:solidFill>
                <a:effectLst/>
                <a:uFillTx/>
                <a:latin typeface="Arial Regular"/>
                <a:ea typeface="Arial"/>
                <a:cs typeface="Arial" panose="020B0604020202020204" pitchFamily="34" charset="0"/>
              </a:defRPr>
            </a:lvl2pPr>
            <a:lvl3pPr marL="0" marR="0" indent="0" algn="just" defTabSz="914377" fontAlgn="auto">
              <a:lnSpc>
                <a:spcPct val="100000"/>
              </a:lnSpc>
              <a:spcBef>
                <a:spcPts val="0"/>
              </a:spcBef>
              <a:spcAft>
                <a:spcPts val="0"/>
              </a:spcAft>
              <a:buClr>
                <a:srgbClr val="AF0819"/>
              </a:buClr>
              <a:buSzTx/>
              <a:buFontTx/>
              <a:buNone/>
              <a:tabLst/>
              <a:defRPr kumimoji="0" sz="1200" b="0" i="0" u="none" strike="noStrike" cap="none" spc="0" normalizeH="0" baseline="0">
                <a:ln>
                  <a:noFill/>
                </a:ln>
                <a:solidFill>
                  <a:prstClr val="black">
                    <a:lumMod val="50000"/>
                    <a:lumOff val="50000"/>
                  </a:prstClr>
                </a:solidFill>
                <a:effectLst/>
                <a:uFillTx/>
                <a:latin typeface="Arial Regular"/>
                <a:ea typeface="Arial"/>
                <a:cs typeface="Arial" panose="020B0604020202020204" pitchFamily="34" charset="0"/>
              </a:defRPr>
            </a:lvl3pPr>
            <a:lvl4pPr marL="0" marR="0" indent="0" algn="just" defTabSz="914377" fontAlgn="auto">
              <a:lnSpc>
                <a:spcPct val="100000"/>
              </a:lnSpc>
              <a:spcBef>
                <a:spcPts val="0"/>
              </a:spcBef>
              <a:spcAft>
                <a:spcPts val="0"/>
              </a:spcAft>
              <a:buClr>
                <a:srgbClr val="AF0819"/>
              </a:buClr>
              <a:buSzTx/>
              <a:buFontTx/>
              <a:buNone/>
              <a:tabLst/>
              <a:defRPr kumimoji="0" sz="1200" b="0" i="0" u="none" strike="noStrike" cap="none" spc="0" normalizeH="0" baseline="0">
                <a:ln>
                  <a:noFill/>
                </a:ln>
                <a:solidFill>
                  <a:prstClr val="black">
                    <a:lumMod val="50000"/>
                    <a:lumOff val="50000"/>
                  </a:prstClr>
                </a:solidFill>
                <a:effectLst/>
                <a:uFillTx/>
                <a:latin typeface="Arial Regular"/>
                <a:ea typeface="Arial"/>
                <a:cs typeface="Arial" panose="020B0604020202020204" pitchFamily="34" charset="0"/>
              </a:defRPr>
            </a:lvl4pPr>
            <a:lvl5pPr marL="0" marR="0" indent="0" algn="just" defTabSz="914377" fontAlgn="auto">
              <a:lnSpc>
                <a:spcPct val="100000"/>
              </a:lnSpc>
              <a:spcBef>
                <a:spcPts val="0"/>
              </a:spcBef>
              <a:spcAft>
                <a:spcPts val="0"/>
              </a:spcAft>
              <a:buClr>
                <a:srgbClr val="AF0819"/>
              </a:buClr>
              <a:buSzTx/>
              <a:buFontTx/>
              <a:buNone/>
              <a:tabLst/>
              <a:defRPr kumimoji="0" sz="1200" b="0" i="0" u="none" strike="noStrike" cap="none" spc="0" normalizeH="0" baseline="0">
                <a:ln>
                  <a:noFill/>
                </a:ln>
                <a:solidFill>
                  <a:prstClr val="black">
                    <a:lumMod val="50000"/>
                    <a:lumOff val="50000"/>
                  </a:prstClr>
                </a:solidFill>
                <a:effectLst/>
                <a:uFillTx/>
                <a:latin typeface="Arial Regular"/>
                <a:ea typeface="Arial"/>
                <a:cs typeface="Arial" panose="020B0604020202020204" pitchFamily="34" charset="0"/>
              </a:defRPr>
            </a:lvl5pPr>
            <a:lvl6pPr marL="3285313" indent="-298665" defTabSz="597330">
              <a:spcBef>
                <a:spcPct val="20000"/>
              </a:spcBef>
              <a:buFont typeface="Arial"/>
              <a:buChar char="•"/>
              <a:defRPr sz="2667"/>
            </a:lvl6pPr>
            <a:lvl7pPr marL="3882643" indent="-298665" defTabSz="597330">
              <a:spcBef>
                <a:spcPct val="20000"/>
              </a:spcBef>
              <a:buFont typeface="Arial"/>
              <a:buChar char="•"/>
              <a:defRPr sz="2667"/>
            </a:lvl7pPr>
            <a:lvl8pPr marL="4479973" indent="-298665" defTabSz="597330">
              <a:spcBef>
                <a:spcPct val="20000"/>
              </a:spcBef>
              <a:buFont typeface="Arial"/>
              <a:buChar char="•"/>
              <a:defRPr sz="2667"/>
            </a:lvl8pPr>
            <a:lvl9pPr marL="5077302" indent="-298665" defTabSz="597330">
              <a:spcBef>
                <a:spcPct val="20000"/>
              </a:spcBef>
              <a:buFont typeface="Arial"/>
              <a:buChar char="•"/>
              <a:defRPr sz="2667"/>
            </a:lvl9pPr>
          </a:lstStyle>
          <a:p>
            <a:pPr marL="0" marR="0" lvl="0" indent="0" algn="ctr" defTabSz="914377" rtl="0" eaLnBrk="1" fontAlgn="auto" latinLnBrk="0" hangingPunct="1">
              <a:lnSpc>
                <a:spcPct val="100000"/>
              </a:lnSpc>
              <a:spcBef>
                <a:spcPts val="0"/>
              </a:spcBef>
              <a:spcAft>
                <a:spcPts val="0"/>
              </a:spcAft>
              <a:buClr>
                <a:srgbClr val="AF0819"/>
              </a:buClr>
              <a:buSzTx/>
              <a:buFontTx/>
              <a:buNone/>
              <a:tabLst/>
              <a:defRPr/>
            </a:pPr>
            <a:r>
              <a:rPr kumimoji="0" lang="en-US" sz="1000" b="1" i="0" u="none" strike="noStrike" kern="1200" cap="none" spc="0" normalizeH="0" baseline="0" noProof="0">
                <a:ln>
                  <a:noFill/>
                </a:ln>
                <a:solidFill>
                  <a:srgbClr val="C21B17"/>
                </a:solidFill>
                <a:effectLst/>
                <a:uLnTx/>
                <a:uFillTx/>
                <a:latin typeface="Arial Regular"/>
                <a:cs typeface="Arial" panose="020B0604020202020204" pitchFamily="34" charset="0"/>
              </a:rPr>
              <a:t>Demand-side instruments</a:t>
            </a:r>
            <a:endParaRPr kumimoji="0" lang="el-GR" sz="1000" b="1" i="0" u="none" strike="noStrike" kern="1200" cap="none" spc="0" normalizeH="0" baseline="0" noProof="0" dirty="0">
              <a:ln>
                <a:noFill/>
              </a:ln>
              <a:solidFill>
                <a:srgbClr val="C21B17"/>
              </a:solidFill>
              <a:effectLst/>
              <a:uLnTx/>
              <a:uFillTx/>
              <a:latin typeface="Arial Regular"/>
              <a:cs typeface="Arial" panose="020B0604020202020204" pitchFamily="34" charset="0"/>
            </a:endParaRPr>
          </a:p>
        </p:txBody>
      </p:sp>
      <p:sp>
        <p:nvSpPr>
          <p:cNvPr id="85" name="Segnaposto testo 2">
            <a:extLst>
              <a:ext uri="{FF2B5EF4-FFF2-40B4-BE49-F238E27FC236}">
                <a16:creationId xmlns:a16="http://schemas.microsoft.com/office/drawing/2014/main" id="{7497CC16-AB24-284D-A17F-D2E181D86E04}"/>
              </a:ext>
            </a:extLst>
          </p:cNvPr>
          <p:cNvSpPr txBox="1">
            <a:spLocks/>
          </p:cNvSpPr>
          <p:nvPr/>
        </p:nvSpPr>
        <p:spPr>
          <a:xfrm>
            <a:off x="3305550" y="4297333"/>
            <a:ext cx="8248275" cy="741322"/>
          </a:xfrm>
          <a:prstGeom prst="rect">
            <a:avLst/>
          </a:prstGeom>
          <a:solidFill>
            <a:schemeClr val="bg1"/>
          </a:solidFill>
          <a:ln>
            <a:noFill/>
          </a:ln>
          <a:effectLst>
            <a:outerShdw blurRad="88900" dist="25400" dir="2700000" algn="tl" rotWithShape="0">
              <a:schemeClr val="bg1">
                <a:lumMod val="50000"/>
                <a:alpha val="30000"/>
              </a:schemeClr>
            </a:outerShdw>
          </a:effectLst>
        </p:spPr>
        <p:txBody>
          <a:bodyPr wrap="square" lIns="360000" rIns="360000" anchor="ctr">
            <a:noAutofit/>
          </a:bodyPr>
          <a:lstStyle>
            <a:lvl1pPr marL="0" marR="0" indent="0" algn="just" defTabSz="914377" rtl="0" eaLnBrk="1" fontAlgn="auto" latinLnBrk="0" hangingPunct="1">
              <a:lnSpc>
                <a:spcPct val="100000"/>
              </a:lnSpc>
              <a:spcBef>
                <a:spcPts val="0"/>
              </a:spcBef>
              <a:spcAft>
                <a:spcPts val="0"/>
              </a:spcAft>
              <a:buClr>
                <a:srgbClr val="AF0819"/>
              </a:buClr>
              <a:buSzTx/>
              <a:buFontTx/>
              <a:buNone/>
              <a:tabLst/>
              <a:defRPr kumimoji="0" lang="it-IT" sz="1200" b="0" i="0" u="none" strike="noStrike" kern="1200" cap="none" spc="0" normalizeH="0" baseline="0" dirty="0" smtClean="0">
                <a:ln>
                  <a:noFill/>
                </a:ln>
                <a:solidFill>
                  <a:prstClr val="black">
                    <a:lumMod val="50000"/>
                    <a:lumOff val="50000"/>
                  </a:prstClr>
                </a:solidFill>
                <a:effectLst/>
                <a:uFillTx/>
                <a:latin typeface="Arial Regular"/>
                <a:ea typeface="Arial"/>
                <a:cs typeface="Arial" panose="020B0604020202020204" pitchFamily="34" charset="0"/>
                <a:sym typeface="Arial"/>
              </a:defRPr>
            </a:lvl1pPr>
            <a:lvl2pPr marL="0" marR="0" indent="0" algn="just" defTabSz="914377" rtl="0" eaLnBrk="1" fontAlgn="auto" latinLnBrk="0" hangingPunct="1">
              <a:lnSpc>
                <a:spcPct val="100000"/>
              </a:lnSpc>
              <a:spcBef>
                <a:spcPts val="0"/>
              </a:spcBef>
              <a:spcAft>
                <a:spcPts val="0"/>
              </a:spcAft>
              <a:buClr>
                <a:srgbClr val="AF0819"/>
              </a:buClr>
              <a:buSzTx/>
              <a:buFontTx/>
              <a:buNone/>
              <a:tabLst/>
              <a:defRPr kumimoji="0" lang="it-IT" sz="1200" b="0" i="0" u="none" strike="noStrike" kern="1200" cap="none" spc="0" normalizeH="0" baseline="0" dirty="0" smtClean="0">
                <a:ln>
                  <a:noFill/>
                </a:ln>
                <a:solidFill>
                  <a:prstClr val="black">
                    <a:lumMod val="50000"/>
                    <a:lumOff val="50000"/>
                  </a:prstClr>
                </a:solidFill>
                <a:effectLst/>
                <a:uFillTx/>
                <a:latin typeface="Arial Regular"/>
                <a:ea typeface="Arial"/>
                <a:cs typeface="Arial" panose="020B0604020202020204" pitchFamily="34" charset="0"/>
                <a:sym typeface="Arial"/>
              </a:defRPr>
            </a:lvl2pPr>
            <a:lvl3pPr marL="0" marR="0" indent="0" algn="just" defTabSz="914377" rtl="0" eaLnBrk="1" fontAlgn="auto" latinLnBrk="0" hangingPunct="1">
              <a:lnSpc>
                <a:spcPct val="100000"/>
              </a:lnSpc>
              <a:spcBef>
                <a:spcPts val="0"/>
              </a:spcBef>
              <a:spcAft>
                <a:spcPts val="0"/>
              </a:spcAft>
              <a:buClr>
                <a:srgbClr val="AF0819"/>
              </a:buClr>
              <a:buSzTx/>
              <a:buFontTx/>
              <a:buNone/>
              <a:tabLst/>
              <a:defRPr kumimoji="0" lang="it-IT" sz="1200" b="0" i="0" u="none" strike="noStrike" kern="1200" cap="none" spc="0" normalizeH="0" baseline="0" dirty="0" smtClean="0">
                <a:ln>
                  <a:noFill/>
                </a:ln>
                <a:solidFill>
                  <a:prstClr val="black">
                    <a:lumMod val="50000"/>
                    <a:lumOff val="50000"/>
                  </a:prstClr>
                </a:solidFill>
                <a:effectLst/>
                <a:uFillTx/>
                <a:latin typeface="Arial Regular"/>
                <a:ea typeface="Arial"/>
                <a:cs typeface="Arial" panose="020B0604020202020204" pitchFamily="34" charset="0"/>
                <a:sym typeface="Arial"/>
              </a:defRPr>
            </a:lvl3pPr>
            <a:lvl4pPr marL="0" marR="0" indent="0" algn="just" defTabSz="914377" rtl="0" eaLnBrk="1" fontAlgn="auto" latinLnBrk="0" hangingPunct="1">
              <a:lnSpc>
                <a:spcPct val="100000"/>
              </a:lnSpc>
              <a:spcBef>
                <a:spcPts val="0"/>
              </a:spcBef>
              <a:spcAft>
                <a:spcPts val="0"/>
              </a:spcAft>
              <a:buClr>
                <a:srgbClr val="AF0819"/>
              </a:buClr>
              <a:buSzTx/>
              <a:buFontTx/>
              <a:buNone/>
              <a:tabLst/>
              <a:defRPr kumimoji="0" lang="it-IT" sz="1200" b="0" i="0" u="none" strike="noStrike" kern="1200" cap="none" spc="0" normalizeH="0" baseline="0" dirty="0" smtClean="0">
                <a:ln>
                  <a:noFill/>
                </a:ln>
                <a:solidFill>
                  <a:prstClr val="black">
                    <a:lumMod val="50000"/>
                    <a:lumOff val="50000"/>
                  </a:prstClr>
                </a:solidFill>
                <a:effectLst/>
                <a:uFillTx/>
                <a:latin typeface="Arial Regular"/>
                <a:ea typeface="Arial"/>
                <a:cs typeface="Arial" panose="020B0604020202020204" pitchFamily="34" charset="0"/>
                <a:sym typeface="Arial"/>
              </a:defRPr>
            </a:lvl4pPr>
            <a:lvl5pPr marL="0" marR="0" indent="0" algn="just" defTabSz="914377" rtl="0" eaLnBrk="1" fontAlgn="auto" latinLnBrk="0" hangingPunct="1">
              <a:lnSpc>
                <a:spcPct val="100000"/>
              </a:lnSpc>
              <a:spcBef>
                <a:spcPts val="0"/>
              </a:spcBef>
              <a:spcAft>
                <a:spcPts val="0"/>
              </a:spcAft>
              <a:buClr>
                <a:srgbClr val="AF0819"/>
              </a:buClr>
              <a:buSzTx/>
              <a:buFontTx/>
              <a:buNone/>
              <a:tabLst/>
              <a:defRPr kumimoji="0" lang="it-IT" sz="1200" b="0" i="0" u="none" strike="noStrike" kern="1200" cap="none" spc="0" normalizeH="0" baseline="0" dirty="0">
                <a:ln>
                  <a:noFill/>
                </a:ln>
                <a:solidFill>
                  <a:prstClr val="black">
                    <a:lumMod val="50000"/>
                    <a:lumOff val="50000"/>
                  </a:prstClr>
                </a:solidFill>
                <a:effectLst/>
                <a:uFillTx/>
                <a:latin typeface="Arial Regular"/>
                <a:ea typeface="Arial"/>
                <a:cs typeface="Arial" panose="020B0604020202020204" pitchFamily="34" charset="0"/>
                <a:sym typeface="Arial"/>
              </a:defRPr>
            </a:lvl5pPr>
            <a:lvl6pPr marL="3285313" indent="-298665" algn="l" defTabSz="597330" rtl="0" eaLnBrk="1" latinLnBrk="0" hangingPunct="1">
              <a:spcBef>
                <a:spcPct val="20000"/>
              </a:spcBef>
              <a:buFont typeface="Arial"/>
              <a:buChar char="•"/>
              <a:defRPr sz="2667" kern="1200">
                <a:solidFill>
                  <a:schemeClr val="tx1"/>
                </a:solidFill>
                <a:latin typeface="+mn-lt"/>
                <a:ea typeface="+mn-ea"/>
                <a:cs typeface="+mn-cs"/>
              </a:defRPr>
            </a:lvl6pPr>
            <a:lvl7pPr marL="3882643" indent="-298665" algn="l" defTabSz="597330" rtl="0" eaLnBrk="1" latinLnBrk="0" hangingPunct="1">
              <a:spcBef>
                <a:spcPct val="20000"/>
              </a:spcBef>
              <a:buFont typeface="Arial"/>
              <a:buChar char="•"/>
              <a:defRPr sz="2667" kern="1200">
                <a:solidFill>
                  <a:schemeClr val="tx1"/>
                </a:solidFill>
                <a:latin typeface="+mn-lt"/>
                <a:ea typeface="+mn-ea"/>
                <a:cs typeface="+mn-cs"/>
              </a:defRPr>
            </a:lvl7pPr>
            <a:lvl8pPr marL="4479973" indent="-298665" algn="l" defTabSz="597330" rtl="0" eaLnBrk="1" latinLnBrk="0" hangingPunct="1">
              <a:spcBef>
                <a:spcPct val="20000"/>
              </a:spcBef>
              <a:buFont typeface="Arial"/>
              <a:buChar char="•"/>
              <a:defRPr sz="2667" kern="1200">
                <a:solidFill>
                  <a:schemeClr val="tx1"/>
                </a:solidFill>
                <a:latin typeface="+mn-lt"/>
                <a:ea typeface="+mn-ea"/>
                <a:cs typeface="+mn-cs"/>
              </a:defRPr>
            </a:lvl8pPr>
            <a:lvl9pPr marL="5077302" indent="-298665" algn="l" defTabSz="597330" rtl="0" eaLnBrk="1" latinLnBrk="0" hangingPunct="1">
              <a:spcBef>
                <a:spcPct val="20000"/>
              </a:spcBef>
              <a:buFont typeface="Arial"/>
              <a:buChar char="•"/>
              <a:defRPr sz="2667" kern="1200">
                <a:solidFill>
                  <a:schemeClr val="tx1"/>
                </a:solidFill>
                <a:latin typeface="+mn-lt"/>
                <a:ea typeface="+mn-ea"/>
                <a:cs typeface="+mn-cs"/>
              </a:defRPr>
            </a:lvl9pPr>
          </a:lstStyle>
          <a:p>
            <a:pPr marL="0" marR="0" lvl="0" indent="0" algn="just" defTabSz="914377" rtl="0" eaLnBrk="1" fontAlgn="auto" latinLnBrk="0" hangingPunct="1">
              <a:lnSpc>
                <a:spcPct val="100000"/>
              </a:lnSpc>
              <a:spcBef>
                <a:spcPts val="0"/>
              </a:spcBef>
              <a:spcAft>
                <a:spcPts val="0"/>
              </a:spcAft>
              <a:buClr>
                <a:srgbClr val="AF0819"/>
              </a:buClr>
              <a:buSzTx/>
              <a:buFontTx/>
              <a:buNone/>
              <a:tabLst/>
              <a:defRPr/>
            </a:pPr>
            <a:r>
              <a:rPr kumimoji="0" lang="en-GB" sz="1000" b="1" i="0" u="none" strike="noStrike" kern="1200" cap="none" spc="0" normalizeH="0" baseline="0" noProof="0" dirty="0">
                <a:ln>
                  <a:noFill/>
                </a:ln>
                <a:solidFill>
                  <a:srgbClr val="6F7072"/>
                </a:solidFill>
                <a:effectLst/>
                <a:uLnTx/>
                <a:uFillTx/>
                <a:latin typeface="Arial Regular"/>
                <a:cs typeface="Arial" panose="020B0604020202020204" pitchFamily="34" charset="0"/>
                <a:sym typeface="Arial"/>
              </a:rPr>
              <a:t>Public</a:t>
            </a:r>
            <a:r>
              <a:rPr kumimoji="0" lang="en-GB" sz="1000" b="0" i="0" u="none" strike="noStrike" kern="1200" cap="none" spc="0" normalizeH="0" baseline="0" noProof="0" dirty="0">
                <a:ln>
                  <a:noFill/>
                </a:ln>
                <a:solidFill>
                  <a:srgbClr val="6F7072"/>
                </a:solidFill>
                <a:effectLst/>
                <a:uLnTx/>
                <a:uFillTx/>
                <a:latin typeface="Arial Regular"/>
                <a:cs typeface="Arial" panose="020B0604020202020204" pitchFamily="34" charset="0"/>
                <a:sym typeface="Arial"/>
              </a:rPr>
              <a:t> </a:t>
            </a:r>
            <a:r>
              <a:rPr kumimoji="0" lang="en-GB" sz="1000" b="1" i="0" u="none" strike="noStrike" kern="1200" cap="none" spc="0" normalizeH="0" baseline="0" noProof="0" dirty="0">
                <a:ln>
                  <a:noFill/>
                </a:ln>
                <a:solidFill>
                  <a:srgbClr val="6F7072"/>
                </a:solidFill>
                <a:effectLst/>
                <a:uLnTx/>
                <a:uFillTx/>
                <a:latin typeface="Arial Regular"/>
                <a:cs typeface="Arial" panose="020B0604020202020204" pitchFamily="34" charset="0"/>
                <a:sym typeface="Arial"/>
              </a:rPr>
              <a:t>and Private initiatives</a:t>
            </a:r>
            <a:r>
              <a:rPr kumimoji="0" lang="en-GB" sz="1000" b="0" i="0" u="none" strike="noStrike" kern="1200" cap="none" spc="0" normalizeH="0" baseline="0" noProof="0" dirty="0">
                <a:ln>
                  <a:noFill/>
                </a:ln>
                <a:solidFill>
                  <a:srgbClr val="6F7072"/>
                </a:solidFill>
                <a:effectLst/>
                <a:uLnTx/>
                <a:uFillTx/>
                <a:latin typeface="Arial Regular"/>
                <a:cs typeface="Arial" panose="020B0604020202020204" pitchFamily="34" charset="0"/>
                <a:sym typeface="Arial"/>
              </a:rPr>
              <a:t> (e.g. central purchasing bodies, municipalities, and other major public procurers leveraging public sustainable procurement; large companies further including ESG criteria in private procurement) to provide additional business opportunities to sustainable SMEs </a:t>
            </a:r>
            <a:endParaRPr kumimoji="0" lang="it-IT" sz="1000" b="0" i="0" u="none" strike="noStrike" kern="1200" cap="none" spc="0" normalizeH="0" baseline="0" noProof="0" dirty="0">
              <a:ln>
                <a:noFill/>
              </a:ln>
              <a:solidFill>
                <a:srgbClr val="6F7072"/>
              </a:solidFill>
              <a:effectLst/>
              <a:uLnTx/>
              <a:uFillTx/>
              <a:latin typeface="Arial Regular"/>
              <a:cs typeface="Arial" panose="020B0604020202020204" pitchFamily="34" charset="0"/>
              <a:sym typeface="Arial"/>
            </a:endParaRPr>
          </a:p>
        </p:txBody>
      </p:sp>
      <p:sp>
        <p:nvSpPr>
          <p:cNvPr id="88" name="Segnaposto testo 2">
            <a:extLst>
              <a:ext uri="{FF2B5EF4-FFF2-40B4-BE49-F238E27FC236}">
                <a16:creationId xmlns:a16="http://schemas.microsoft.com/office/drawing/2014/main" id="{FD086277-D5CC-274D-A584-A979C61AC095}"/>
              </a:ext>
            </a:extLst>
          </p:cNvPr>
          <p:cNvSpPr txBox="1">
            <a:spLocks/>
          </p:cNvSpPr>
          <p:nvPr/>
        </p:nvSpPr>
        <p:spPr>
          <a:xfrm>
            <a:off x="638175" y="5171378"/>
            <a:ext cx="2091469" cy="741865"/>
          </a:xfrm>
          <a:prstGeom prst="rect">
            <a:avLst/>
          </a:prstGeom>
          <a:solidFill>
            <a:schemeClr val="bg1"/>
          </a:solidFill>
          <a:ln>
            <a:noFill/>
          </a:ln>
          <a:effectLst>
            <a:outerShdw blurRad="88900" dist="25400" dir="2700000" algn="tl" rotWithShape="0">
              <a:schemeClr val="bg1">
                <a:lumMod val="50000"/>
                <a:alpha val="30000"/>
              </a:schemeClr>
            </a:outerShdw>
          </a:effectLst>
        </p:spPr>
        <p:txBody>
          <a:bodyPr wrap="square" lIns="180000" rIns="180000" anchor="ctr">
            <a:noAutofit/>
          </a:bodyPr>
          <a:lstStyle>
            <a:defPPr>
              <a:defRPr lang="en-US"/>
            </a:defPPr>
            <a:lvl1pPr marR="0" indent="0" algn="ctr" defTabSz="914377" fontAlgn="auto">
              <a:lnSpc>
                <a:spcPct val="100000"/>
              </a:lnSpc>
              <a:spcBef>
                <a:spcPts val="0"/>
              </a:spcBef>
              <a:spcAft>
                <a:spcPts val="0"/>
              </a:spcAft>
              <a:buClr>
                <a:srgbClr val="AF0819"/>
              </a:buClr>
              <a:buSzTx/>
              <a:buFontTx/>
              <a:buNone/>
              <a:tabLst/>
              <a:defRPr kumimoji="0" sz="1000" b="1" i="0" u="none" strike="noStrike" cap="none" spc="0" normalizeH="0" baseline="0">
                <a:ln>
                  <a:noFill/>
                </a:ln>
                <a:solidFill>
                  <a:srgbClr val="C21B17"/>
                </a:solidFill>
                <a:effectLst/>
                <a:uFillTx/>
                <a:latin typeface="Arial Regular"/>
                <a:ea typeface="Arial"/>
                <a:cs typeface="Arial" panose="020B0604020202020204" pitchFamily="34" charset="0"/>
              </a:defRPr>
            </a:lvl1pPr>
            <a:lvl2pPr marL="0" marR="0" indent="0" algn="just" defTabSz="914377" fontAlgn="auto">
              <a:lnSpc>
                <a:spcPct val="100000"/>
              </a:lnSpc>
              <a:spcBef>
                <a:spcPts val="0"/>
              </a:spcBef>
              <a:spcAft>
                <a:spcPts val="0"/>
              </a:spcAft>
              <a:buClr>
                <a:srgbClr val="AF0819"/>
              </a:buClr>
              <a:buSzTx/>
              <a:buFontTx/>
              <a:buNone/>
              <a:tabLst/>
              <a:defRPr kumimoji="0" sz="1200" b="0" i="0" u="none" strike="noStrike" cap="none" spc="0" normalizeH="0" baseline="0">
                <a:ln>
                  <a:noFill/>
                </a:ln>
                <a:solidFill>
                  <a:prstClr val="black">
                    <a:lumMod val="50000"/>
                    <a:lumOff val="50000"/>
                  </a:prstClr>
                </a:solidFill>
                <a:effectLst/>
                <a:uFillTx/>
                <a:latin typeface="Arial Regular"/>
                <a:ea typeface="Arial"/>
                <a:cs typeface="Arial" panose="020B0604020202020204" pitchFamily="34" charset="0"/>
              </a:defRPr>
            </a:lvl2pPr>
            <a:lvl3pPr marL="0" marR="0" indent="0" algn="just" defTabSz="914377" fontAlgn="auto">
              <a:lnSpc>
                <a:spcPct val="100000"/>
              </a:lnSpc>
              <a:spcBef>
                <a:spcPts val="0"/>
              </a:spcBef>
              <a:spcAft>
                <a:spcPts val="0"/>
              </a:spcAft>
              <a:buClr>
                <a:srgbClr val="AF0819"/>
              </a:buClr>
              <a:buSzTx/>
              <a:buFontTx/>
              <a:buNone/>
              <a:tabLst/>
              <a:defRPr kumimoji="0" sz="1200" b="0" i="0" u="none" strike="noStrike" cap="none" spc="0" normalizeH="0" baseline="0">
                <a:ln>
                  <a:noFill/>
                </a:ln>
                <a:solidFill>
                  <a:prstClr val="black">
                    <a:lumMod val="50000"/>
                    <a:lumOff val="50000"/>
                  </a:prstClr>
                </a:solidFill>
                <a:effectLst/>
                <a:uFillTx/>
                <a:latin typeface="Arial Regular"/>
                <a:ea typeface="Arial"/>
                <a:cs typeface="Arial" panose="020B0604020202020204" pitchFamily="34" charset="0"/>
              </a:defRPr>
            </a:lvl3pPr>
            <a:lvl4pPr marL="0" marR="0" indent="0" algn="just" defTabSz="914377" fontAlgn="auto">
              <a:lnSpc>
                <a:spcPct val="100000"/>
              </a:lnSpc>
              <a:spcBef>
                <a:spcPts val="0"/>
              </a:spcBef>
              <a:spcAft>
                <a:spcPts val="0"/>
              </a:spcAft>
              <a:buClr>
                <a:srgbClr val="AF0819"/>
              </a:buClr>
              <a:buSzTx/>
              <a:buFontTx/>
              <a:buNone/>
              <a:tabLst/>
              <a:defRPr kumimoji="0" sz="1200" b="0" i="0" u="none" strike="noStrike" cap="none" spc="0" normalizeH="0" baseline="0">
                <a:ln>
                  <a:noFill/>
                </a:ln>
                <a:solidFill>
                  <a:prstClr val="black">
                    <a:lumMod val="50000"/>
                    <a:lumOff val="50000"/>
                  </a:prstClr>
                </a:solidFill>
                <a:effectLst/>
                <a:uFillTx/>
                <a:latin typeface="Arial Regular"/>
                <a:ea typeface="Arial"/>
                <a:cs typeface="Arial" panose="020B0604020202020204" pitchFamily="34" charset="0"/>
              </a:defRPr>
            </a:lvl4pPr>
            <a:lvl5pPr marL="0" marR="0" indent="0" algn="just" defTabSz="914377" fontAlgn="auto">
              <a:lnSpc>
                <a:spcPct val="100000"/>
              </a:lnSpc>
              <a:spcBef>
                <a:spcPts val="0"/>
              </a:spcBef>
              <a:spcAft>
                <a:spcPts val="0"/>
              </a:spcAft>
              <a:buClr>
                <a:srgbClr val="AF0819"/>
              </a:buClr>
              <a:buSzTx/>
              <a:buFontTx/>
              <a:buNone/>
              <a:tabLst/>
              <a:defRPr kumimoji="0" sz="1200" b="0" i="0" u="none" strike="noStrike" cap="none" spc="0" normalizeH="0" baseline="0">
                <a:ln>
                  <a:noFill/>
                </a:ln>
                <a:solidFill>
                  <a:prstClr val="black">
                    <a:lumMod val="50000"/>
                    <a:lumOff val="50000"/>
                  </a:prstClr>
                </a:solidFill>
                <a:effectLst/>
                <a:uFillTx/>
                <a:latin typeface="Arial Regular"/>
                <a:ea typeface="Arial"/>
                <a:cs typeface="Arial" panose="020B0604020202020204" pitchFamily="34" charset="0"/>
              </a:defRPr>
            </a:lvl5pPr>
            <a:lvl6pPr marL="3285313" indent="-298665" defTabSz="597330">
              <a:spcBef>
                <a:spcPct val="20000"/>
              </a:spcBef>
              <a:buFont typeface="Arial"/>
              <a:buChar char="•"/>
              <a:defRPr sz="2667"/>
            </a:lvl6pPr>
            <a:lvl7pPr marL="3882643" indent="-298665" defTabSz="597330">
              <a:spcBef>
                <a:spcPct val="20000"/>
              </a:spcBef>
              <a:buFont typeface="Arial"/>
              <a:buChar char="•"/>
              <a:defRPr sz="2667"/>
            </a:lvl7pPr>
            <a:lvl8pPr marL="4479973" indent="-298665" defTabSz="597330">
              <a:spcBef>
                <a:spcPct val="20000"/>
              </a:spcBef>
              <a:buFont typeface="Arial"/>
              <a:buChar char="•"/>
              <a:defRPr sz="2667"/>
            </a:lvl8pPr>
            <a:lvl9pPr marL="5077302" indent="-298665" defTabSz="597330">
              <a:spcBef>
                <a:spcPct val="20000"/>
              </a:spcBef>
              <a:buFont typeface="Arial"/>
              <a:buChar char="•"/>
              <a:defRPr sz="2667"/>
            </a:lvl9pPr>
          </a:lstStyle>
          <a:p>
            <a:pPr marL="0" marR="0" lvl="0" indent="0" algn="ctr" defTabSz="914377" rtl="0" eaLnBrk="1" fontAlgn="auto" latinLnBrk="0" hangingPunct="1">
              <a:lnSpc>
                <a:spcPct val="100000"/>
              </a:lnSpc>
              <a:spcBef>
                <a:spcPts val="0"/>
              </a:spcBef>
              <a:spcAft>
                <a:spcPts val="0"/>
              </a:spcAft>
              <a:buClr>
                <a:srgbClr val="AF0819"/>
              </a:buClr>
              <a:buSzTx/>
              <a:buFontTx/>
              <a:buNone/>
              <a:tabLst/>
              <a:defRPr/>
            </a:pPr>
            <a:r>
              <a:rPr kumimoji="0" lang="en-US" sz="1000" b="1" i="0" u="none" strike="noStrike" kern="1200" cap="none" spc="0" normalizeH="0" baseline="0" noProof="0" dirty="0">
                <a:ln>
                  <a:noFill/>
                </a:ln>
                <a:solidFill>
                  <a:srgbClr val="C21B17"/>
                </a:solidFill>
                <a:effectLst/>
                <a:uLnTx/>
                <a:uFillTx/>
                <a:latin typeface="Arial Regular"/>
                <a:cs typeface="Arial" panose="020B0604020202020204" pitchFamily="34" charset="0"/>
              </a:rPr>
              <a:t>Disclosure on materiality </a:t>
            </a:r>
          </a:p>
          <a:p>
            <a:pPr marL="0" marR="0" lvl="0" indent="0" algn="ctr" defTabSz="914377" rtl="0" eaLnBrk="1" fontAlgn="auto" latinLnBrk="0" hangingPunct="1">
              <a:lnSpc>
                <a:spcPct val="100000"/>
              </a:lnSpc>
              <a:spcBef>
                <a:spcPts val="0"/>
              </a:spcBef>
              <a:spcAft>
                <a:spcPts val="0"/>
              </a:spcAft>
              <a:buClr>
                <a:srgbClr val="AF0819"/>
              </a:buClr>
              <a:buSzTx/>
              <a:buFontTx/>
              <a:buNone/>
              <a:tabLst/>
              <a:defRPr/>
            </a:pPr>
            <a:r>
              <a:rPr kumimoji="0" lang="en-US" sz="1000" b="1" i="0" u="none" strike="noStrike" kern="1200" cap="none" spc="0" normalizeH="0" baseline="0" noProof="0" dirty="0">
                <a:ln>
                  <a:noFill/>
                </a:ln>
                <a:solidFill>
                  <a:srgbClr val="C21B17"/>
                </a:solidFill>
                <a:effectLst/>
                <a:uLnTx/>
                <a:uFillTx/>
                <a:latin typeface="Arial Regular"/>
                <a:cs typeface="Arial" panose="020B0604020202020204" pitchFamily="34" charset="0"/>
              </a:rPr>
              <a:t>&amp; assessment</a:t>
            </a:r>
            <a:endParaRPr kumimoji="0" lang="el-GR" sz="1000" b="1" i="0" u="none" strike="noStrike" kern="1200" cap="none" spc="0" normalizeH="0" baseline="0" noProof="0" dirty="0">
              <a:ln>
                <a:noFill/>
              </a:ln>
              <a:solidFill>
                <a:srgbClr val="C21B17"/>
              </a:solidFill>
              <a:effectLst/>
              <a:uLnTx/>
              <a:uFillTx/>
              <a:latin typeface="Arial Regular"/>
              <a:cs typeface="Arial" panose="020B0604020202020204" pitchFamily="34" charset="0"/>
            </a:endParaRPr>
          </a:p>
        </p:txBody>
      </p:sp>
      <p:sp>
        <p:nvSpPr>
          <p:cNvPr id="89" name="Segnaposto testo 2">
            <a:extLst>
              <a:ext uri="{FF2B5EF4-FFF2-40B4-BE49-F238E27FC236}">
                <a16:creationId xmlns:a16="http://schemas.microsoft.com/office/drawing/2014/main" id="{DD6B3D89-EF0E-BB4A-8846-F7A6605FAAE8}"/>
              </a:ext>
            </a:extLst>
          </p:cNvPr>
          <p:cNvSpPr txBox="1">
            <a:spLocks/>
          </p:cNvSpPr>
          <p:nvPr/>
        </p:nvSpPr>
        <p:spPr>
          <a:xfrm>
            <a:off x="3305550" y="5171921"/>
            <a:ext cx="8248275" cy="741321"/>
          </a:xfrm>
          <a:prstGeom prst="rect">
            <a:avLst/>
          </a:prstGeom>
          <a:solidFill>
            <a:schemeClr val="bg1"/>
          </a:solidFill>
          <a:ln>
            <a:noFill/>
          </a:ln>
          <a:effectLst>
            <a:outerShdw blurRad="88900" dist="25400" dir="2700000" algn="tl" rotWithShape="0">
              <a:schemeClr val="bg1">
                <a:lumMod val="50000"/>
                <a:alpha val="30000"/>
              </a:schemeClr>
            </a:outerShdw>
          </a:effectLst>
        </p:spPr>
        <p:txBody>
          <a:bodyPr wrap="square" lIns="360000" rIns="360000" anchor="ctr">
            <a:noAutofit/>
          </a:bodyPr>
          <a:lstStyle>
            <a:lvl1pPr marL="0" marR="0" indent="0" algn="just" defTabSz="914377" rtl="0" eaLnBrk="1" fontAlgn="auto" latinLnBrk="0" hangingPunct="1">
              <a:lnSpc>
                <a:spcPct val="100000"/>
              </a:lnSpc>
              <a:spcBef>
                <a:spcPts val="0"/>
              </a:spcBef>
              <a:spcAft>
                <a:spcPts val="0"/>
              </a:spcAft>
              <a:buClr>
                <a:srgbClr val="AF0819"/>
              </a:buClr>
              <a:buSzTx/>
              <a:buFontTx/>
              <a:buNone/>
              <a:tabLst/>
              <a:defRPr kumimoji="0" lang="it-IT" sz="1200" b="0" i="0" u="none" strike="noStrike" kern="1200" cap="none" spc="0" normalizeH="0" baseline="0" dirty="0" smtClean="0">
                <a:ln>
                  <a:noFill/>
                </a:ln>
                <a:solidFill>
                  <a:prstClr val="black">
                    <a:lumMod val="50000"/>
                    <a:lumOff val="50000"/>
                  </a:prstClr>
                </a:solidFill>
                <a:effectLst/>
                <a:uFillTx/>
                <a:latin typeface="Arial Regular"/>
                <a:ea typeface="Arial"/>
                <a:cs typeface="Arial" panose="020B0604020202020204" pitchFamily="34" charset="0"/>
                <a:sym typeface="Arial"/>
              </a:defRPr>
            </a:lvl1pPr>
            <a:lvl2pPr marL="0" marR="0" indent="0" algn="just" defTabSz="914377" rtl="0" eaLnBrk="1" fontAlgn="auto" latinLnBrk="0" hangingPunct="1">
              <a:lnSpc>
                <a:spcPct val="100000"/>
              </a:lnSpc>
              <a:spcBef>
                <a:spcPts val="0"/>
              </a:spcBef>
              <a:spcAft>
                <a:spcPts val="0"/>
              </a:spcAft>
              <a:buClr>
                <a:srgbClr val="AF0819"/>
              </a:buClr>
              <a:buSzTx/>
              <a:buFontTx/>
              <a:buNone/>
              <a:tabLst/>
              <a:defRPr kumimoji="0" lang="it-IT" sz="1200" b="0" i="0" u="none" strike="noStrike" kern="1200" cap="none" spc="0" normalizeH="0" baseline="0" dirty="0" smtClean="0">
                <a:ln>
                  <a:noFill/>
                </a:ln>
                <a:solidFill>
                  <a:prstClr val="black">
                    <a:lumMod val="50000"/>
                    <a:lumOff val="50000"/>
                  </a:prstClr>
                </a:solidFill>
                <a:effectLst/>
                <a:uFillTx/>
                <a:latin typeface="Arial Regular"/>
                <a:ea typeface="Arial"/>
                <a:cs typeface="Arial" panose="020B0604020202020204" pitchFamily="34" charset="0"/>
                <a:sym typeface="Arial"/>
              </a:defRPr>
            </a:lvl2pPr>
            <a:lvl3pPr marL="0" marR="0" indent="0" algn="just" defTabSz="914377" rtl="0" eaLnBrk="1" fontAlgn="auto" latinLnBrk="0" hangingPunct="1">
              <a:lnSpc>
                <a:spcPct val="100000"/>
              </a:lnSpc>
              <a:spcBef>
                <a:spcPts val="0"/>
              </a:spcBef>
              <a:spcAft>
                <a:spcPts val="0"/>
              </a:spcAft>
              <a:buClr>
                <a:srgbClr val="AF0819"/>
              </a:buClr>
              <a:buSzTx/>
              <a:buFontTx/>
              <a:buNone/>
              <a:tabLst/>
              <a:defRPr kumimoji="0" lang="it-IT" sz="1200" b="0" i="0" u="none" strike="noStrike" kern="1200" cap="none" spc="0" normalizeH="0" baseline="0" dirty="0" smtClean="0">
                <a:ln>
                  <a:noFill/>
                </a:ln>
                <a:solidFill>
                  <a:prstClr val="black">
                    <a:lumMod val="50000"/>
                    <a:lumOff val="50000"/>
                  </a:prstClr>
                </a:solidFill>
                <a:effectLst/>
                <a:uFillTx/>
                <a:latin typeface="Arial Regular"/>
                <a:ea typeface="Arial"/>
                <a:cs typeface="Arial" panose="020B0604020202020204" pitchFamily="34" charset="0"/>
                <a:sym typeface="Arial"/>
              </a:defRPr>
            </a:lvl3pPr>
            <a:lvl4pPr marL="0" marR="0" indent="0" algn="just" defTabSz="914377" rtl="0" eaLnBrk="1" fontAlgn="auto" latinLnBrk="0" hangingPunct="1">
              <a:lnSpc>
                <a:spcPct val="100000"/>
              </a:lnSpc>
              <a:spcBef>
                <a:spcPts val="0"/>
              </a:spcBef>
              <a:spcAft>
                <a:spcPts val="0"/>
              </a:spcAft>
              <a:buClr>
                <a:srgbClr val="AF0819"/>
              </a:buClr>
              <a:buSzTx/>
              <a:buFontTx/>
              <a:buNone/>
              <a:tabLst/>
              <a:defRPr kumimoji="0" lang="it-IT" sz="1200" b="0" i="0" u="none" strike="noStrike" kern="1200" cap="none" spc="0" normalizeH="0" baseline="0" dirty="0" smtClean="0">
                <a:ln>
                  <a:noFill/>
                </a:ln>
                <a:solidFill>
                  <a:prstClr val="black">
                    <a:lumMod val="50000"/>
                    <a:lumOff val="50000"/>
                  </a:prstClr>
                </a:solidFill>
                <a:effectLst/>
                <a:uFillTx/>
                <a:latin typeface="Arial Regular"/>
                <a:ea typeface="Arial"/>
                <a:cs typeface="Arial" panose="020B0604020202020204" pitchFamily="34" charset="0"/>
                <a:sym typeface="Arial"/>
              </a:defRPr>
            </a:lvl4pPr>
            <a:lvl5pPr marL="0" marR="0" indent="0" algn="just" defTabSz="914377" rtl="0" eaLnBrk="1" fontAlgn="auto" latinLnBrk="0" hangingPunct="1">
              <a:lnSpc>
                <a:spcPct val="100000"/>
              </a:lnSpc>
              <a:spcBef>
                <a:spcPts val="0"/>
              </a:spcBef>
              <a:spcAft>
                <a:spcPts val="0"/>
              </a:spcAft>
              <a:buClr>
                <a:srgbClr val="AF0819"/>
              </a:buClr>
              <a:buSzTx/>
              <a:buFontTx/>
              <a:buNone/>
              <a:tabLst/>
              <a:defRPr kumimoji="0" lang="it-IT" sz="1200" b="0" i="0" u="none" strike="noStrike" kern="1200" cap="none" spc="0" normalizeH="0" baseline="0" dirty="0">
                <a:ln>
                  <a:noFill/>
                </a:ln>
                <a:solidFill>
                  <a:prstClr val="black">
                    <a:lumMod val="50000"/>
                    <a:lumOff val="50000"/>
                  </a:prstClr>
                </a:solidFill>
                <a:effectLst/>
                <a:uFillTx/>
                <a:latin typeface="Arial Regular"/>
                <a:ea typeface="Arial"/>
                <a:cs typeface="Arial" panose="020B0604020202020204" pitchFamily="34" charset="0"/>
                <a:sym typeface="Arial"/>
              </a:defRPr>
            </a:lvl5pPr>
            <a:lvl6pPr marL="3285313" indent="-298665" algn="l" defTabSz="597330" rtl="0" eaLnBrk="1" latinLnBrk="0" hangingPunct="1">
              <a:spcBef>
                <a:spcPct val="20000"/>
              </a:spcBef>
              <a:buFont typeface="Arial"/>
              <a:buChar char="•"/>
              <a:defRPr sz="2667" kern="1200">
                <a:solidFill>
                  <a:schemeClr val="tx1"/>
                </a:solidFill>
                <a:latin typeface="+mn-lt"/>
                <a:ea typeface="+mn-ea"/>
                <a:cs typeface="+mn-cs"/>
              </a:defRPr>
            </a:lvl6pPr>
            <a:lvl7pPr marL="3882643" indent="-298665" algn="l" defTabSz="597330" rtl="0" eaLnBrk="1" latinLnBrk="0" hangingPunct="1">
              <a:spcBef>
                <a:spcPct val="20000"/>
              </a:spcBef>
              <a:buFont typeface="Arial"/>
              <a:buChar char="•"/>
              <a:defRPr sz="2667" kern="1200">
                <a:solidFill>
                  <a:schemeClr val="tx1"/>
                </a:solidFill>
                <a:latin typeface="+mn-lt"/>
                <a:ea typeface="+mn-ea"/>
                <a:cs typeface="+mn-cs"/>
              </a:defRPr>
            </a:lvl7pPr>
            <a:lvl8pPr marL="4479973" indent="-298665" algn="l" defTabSz="597330" rtl="0" eaLnBrk="1" latinLnBrk="0" hangingPunct="1">
              <a:spcBef>
                <a:spcPct val="20000"/>
              </a:spcBef>
              <a:buFont typeface="Arial"/>
              <a:buChar char="•"/>
              <a:defRPr sz="2667" kern="1200">
                <a:solidFill>
                  <a:schemeClr val="tx1"/>
                </a:solidFill>
                <a:latin typeface="+mn-lt"/>
                <a:ea typeface="+mn-ea"/>
                <a:cs typeface="+mn-cs"/>
              </a:defRPr>
            </a:lvl8pPr>
            <a:lvl9pPr marL="5077302" indent="-298665" algn="l" defTabSz="597330" rtl="0" eaLnBrk="1" latinLnBrk="0" hangingPunct="1">
              <a:spcBef>
                <a:spcPct val="20000"/>
              </a:spcBef>
              <a:buFont typeface="Arial"/>
              <a:buChar char="•"/>
              <a:defRPr sz="2667" kern="1200">
                <a:solidFill>
                  <a:schemeClr val="tx1"/>
                </a:solidFill>
                <a:latin typeface="+mn-lt"/>
                <a:ea typeface="+mn-ea"/>
                <a:cs typeface="+mn-cs"/>
              </a:defRPr>
            </a:lvl9pPr>
          </a:lstStyle>
          <a:p>
            <a:pPr marL="0" marR="0" lvl="0" indent="0" algn="just" defTabSz="914377" rtl="0" eaLnBrk="1" fontAlgn="auto" latinLnBrk="0" hangingPunct="1">
              <a:lnSpc>
                <a:spcPct val="100000"/>
              </a:lnSpc>
              <a:spcBef>
                <a:spcPts val="0"/>
              </a:spcBef>
              <a:spcAft>
                <a:spcPts val="0"/>
              </a:spcAft>
              <a:buClr>
                <a:srgbClr val="AF0819"/>
              </a:buClr>
              <a:buSzTx/>
              <a:buFontTx/>
              <a:buNone/>
              <a:tabLst/>
              <a:defRPr/>
            </a:pPr>
            <a:r>
              <a:rPr kumimoji="0" lang="en-GB" sz="1000" b="1" i="0" u="none" strike="noStrike" kern="1200" cap="none" spc="0" normalizeH="0" baseline="0" noProof="0" dirty="0">
                <a:ln>
                  <a:noFill/>
                </a:ln>
                <a:solidFill>
                  <a:srgbClr val="6F7072"/>
                </a:solidFill>
                <a:effectLst/>
                <a:uLnTx/>
                <a:uFillTx/>
                <a:latin typeface="Arial Regular"/>
                <a:cs typeface="Arial" panose="020B0604020202020204" pitchFamily="34" charset="0"/>
                <a:sym typeface="Arial"/>
              </a:rPr>
              <a:t>Public, Public-Private and Private initiatives </a:t>
            </a:r>
            <a:r>
              <a:rPr kumimoji="0" lang="en-GB" sz="1000" b="0" i="0" u="none" strike="noStrike" kern="1200" cap="none" spc="0" normalizeH="0" baseline="0" noProof="0" dirty="0">
                <a:ln>
                  <a:noFill/>
                </a:ln>
                <a:solidFill>
                  <a:srgbClr val="6F7072"/>
                </a:solidFill>
                <a:effectLst/>
                <a:uLnTx/>
                <a:uFillTx/>
                <a:latin typeface="Arial Regular"/>
                <a:cs typeface="Arial" panose="020B0604020202020204" pitchFamily="34" charset="0"/>
                <a:sym typeface="Arial"/>
              </a:rPr>
              <a:t>(e.g. the foreseen separate and proportionate reporting framework for SMEs envisaged by the recent Corporate Sustainability Reporting Directive (CSRD) proposal; WEF stakeholder capitalism metrics) to enhance SMEs assessment and disclosure on material issues</a:t>
            </a:r>
            <a:endParaRPr kumimoji="0" lang="it-IT" sz="1000" b="0" i="0" u="none" strike="noStrike" kern="1200" cap="none" spc="0" normalizeH="0" baseline="0" noProof="0" dirty="0">
              <a:ln>
                <a:noFill/>
              </a:ln>
              <a:solidFill>
                <a:srgbClr val="6F7072"/>
              </a:solidFill>
              <a:effectLst/>
              <a:uLnTx/>
              <a:uFillTx/>
              <a:latin typeface="Arial Regular"/>
              <a:cs typeface="Arial" panose="020B0604020202020204" pitchFamily="34" charset="0"/>
              <a:sym typeface="Arial"/>
            </a:endParaRPr>
          </a:p>
        </p:txBody>
      </p:sp>
      <p:sp>
        <p:nvSpPr>
          <p:cNvPr id="112" name="TextBox 60">
            <a:extLst>
              <a:ext uri="{FF2B5EF4-FFF2-40B4-BE49-F238E27FC236}">
                <a16:creationId xmlns:a16="http://schemas.microsoft.com/office/drawing/2014/main" id="{6D3E0C00-5C4B-0B41-9AD9-964DCA03ECD8}"/>
              </a:ext>
            </a:extLst>
          </p:cNvPr>
          <p:cNvSpPr txBox="1"/>
          <p:nvPr/>
        </p:nvSpPr>
        <p:spPr>
          <a:xfrm>
            <a:off x="638175" y="1274713"/>
            <a:ext cx="2091469"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200" b="1" i="0" u="none" strike="noStrike" kern="1200" cap="none" spc="0" normalizeH="0" baseline="0" noProof="0" dirty="0">
                <a:ln>
                  <a:noFill/>
                </a:ln>
                <a:solidFill>
                  <a:srgbClr val="C21B17"/>
                </a:solidFill>
                <a:effectLst/>
                <a:uLnTx/>
                <a:uFillTx/>
                <a:latin typeface="Arial"/>
              </a:rPr>
              <a:t>Sustainability drivers</a:t>
            </a:r>
          </a:p>
        </p:txBody>
      </p:sp>
      <p:sp>
        <p:nvSpPr>
          <p:cNvPr id="114" name="TextBox 60">
            <a:extLst>
              <a:ext uri="{FF2B5EF4-FFF2-40B4-BE49-F238E27FC236}">
                <a16:creationId xmlns:a16="http://schemas.microsoft.com/office/drawing/2014/main" id="{F76306AE-9545-C443-B92A-B3D96DCEBFF3}"/>
              </a:ext>
            </a:extLst>
          </p:cNvPr>
          <p:cNvSpPr txBox="1"/>
          <p:nvPr/>
        </p:nvSpPr>
        <p:spPr>
          <a:xfrm>
            <a:off x="3305551" y="1274713"/>
            <a:ext cx="8248274" cy="276999"/>
          </a:xfrm>
          <a:prstGeom prst="rect">
            <a:avLst/>
          </a:prstGeom>
          <a:noFill/>
        </p:spPr>
        <p:txBody>
          <a:bodyPr wrap="square" lIns="36000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srgbClr val="C21B17"/>
                </a:solidFill>
                <a:effectLst/>
                <a:uLnTx/>
                <a:uFillTx/>
                <a:latin typeface="Arial"/>
              </a:rPr>
              <a:t>Lessons learned and future developments</a:t>
            </a:r>
          </a:p>
        </p:txBody>
      </p:sp>
      <p:cxnSp>
        <p:nvCxnSpPr>
          <p:cNvPr id="115" name="Connettore 1 114">
            <a:extLst>
              <a:ext uri="{FF2B5EF4-FFF2-40B4-BE49-F238E27FC236}">
                <a16:creationId xmlns:a16="http://schemas.microsoft.com/office/drawing/2014/main" id="{90A71E03-C744-8641-A290-A309A3E0C468}"/>
              </a:ext>
            </a:extLst>
          </p:cNvPr>
          <p:cNvCxnSpPr>
            <a:cxnSpLocks/>
          </p:cNvCxnSpPr>
          <p:nvPr/>
        </p:nvCxnSpPr>
        <p:spPr bwMode="auto">
          <a:xfrm>
            <a:off x="3305550" y="1572150"/>
            <a:ext cx="8248275" cy="0"/>
          </a:xfrm>
          <a:prstGeom prst="line">
            <a:avLst/>
          </a:prstGeom>
          <a:ln>
            <a:solidFill>
              <a:srgbClr val="C21B17"/>
            </a:solidFill>
            <a:prstDash val="soli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6" name="Connettore 1 115">
            <a:extLst>
              <a:ext uri="{FF2B5EF4-FFF2-40B4-BE49-F238E27FC236}">
                <a16:creationId xmlns:a16="http://schemas.microsoft.com/office/drawing/2014/main" id="{DBB5260F-6DFA-E647-A27A-9DC05AD11229}"/>
              </a:ext>
            </a:extLst>
          </p:cNvPr>
          <p:cNvCxnSpPr>
            <a:cxnSpLocks/>
          </p:cNvCxnSpPr>
          <p:nvPr/>
        </p:nvCxnSpPr>
        <p:spPr bwMode="auto">
          <a:xfrm>
            <a:off x="638175" y="1572150"/>
            <a:ext cx="2091469" cy="0"/>
          </a:xfrm>
          <a:prstGeom prst="line">
            <a:avLst/>
          </a:prstGeom>
          <a:ln>
            <a:solidFill>
              <a:srgbClr val="C21B17"/>
            </a:solidFill>
            <a:prstDash val="soli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39" name="Google Shape;293;p18">
            <a:extLst>
              <a:ext uri="{FF2B5EF4-FFF2-40B4-BE49-F238E27FC236}">
                <a16:creationId xmlns:a16="http://schemas.microsoft.com/office/drawing/2014/main" id="{A93D3736-289E-5B42-9FBE-F542D97DFF41}"/>
              </a:ext>
            </a:extLst>
          </p:cNvPr>
          <p:cNvSpPr/>
          <p:nvPr/>
        </p:nvSpPr>
        <p:spPr>
          <a:xfrm rot="5400000">
            <a:off x="2887811" y="1977654"/>
            <a:ext cx="279520" cy="124012"/>
          </a:xfrm>
          <a:prstGeom prst="triangle">
            <a:avLst>
              <a:gd name="adj" fmla="val 50000"/>
            </a:avLst>
          </a:prstGeom>
          <a:solidFill>
            <a:srgbClr val="C21B17"/>
          </a:solid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FFFFFF"/>
              </a:solidFill>
              <a:effectLst/>
              <a:uLnTx/>
              <a:uFillTx/>
              <a:latin typeface="Arial"/>
              <a:ea typeface="Arial"/>
              <a:cs typeface="Arial"/>
              <a:sym typeface="Arial"/>
            </a:endParaRPr>
          </a:p>
        </p:txBody>
      </p:sp>
      <p:sp>
        <p:nvSpPr>
          <p:cNvPr id="152" name="Google Shape;293;p18">
            <a:extLst>
              <a:ext uri="{FF2B5EF4-FFF2-40B4-BE49-F238E27FC236}">
                <a16:creationId xmlns:a16="http://schemas.microsoft.com/office/drawing/2014/main" id="{6F9B7096-41A8-D645-8670-73D961AA201A}"/>
              </a:ext>
            </a:extLst>
          </p:cNvPr>
          <p:cNvSpPr/>
          <p:nvPr/>
        </p:nvSpPr>
        <p:spPr>
          <a:xfrm rot="5400000">
            <a:off x="2899609" y="2856815"/>
            <a:ext cx="279520" cy="124012"/>
          </a:xfrm>
          <a:prstGeom prst="triangle">
            <a:avLst>
              <a:gd name="adj" fmla="val 50000"/>
            </a:avLst>
          </a:prstGeom>
          <a:solidFill>
            <a:srgbClr val="C21B17"/>
          </a:solid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FFFFFF"/>
              </a:solidFill>
              <a:effectLst/>
              <a:uLnTx/>
              <a:uFillTx/>
              <a:latin typeface="Arial"/>
              <a:ea typeface="Arial"/>
              <a:cs typeface="Arial"/>
              <a:sym typeface="Arial"/>
            </a:endParaRPr>
          </a:p>
        </p:txBody>
      </p:sp>
      <p:sp>
        <p:nvSpPr>
          <p:cNvPr id="162" name="Google Shape;293;p18">
            <a:extLst>
              <a:ext uri="{FF2B5EF4-FFF2-40B4-BE49-F238E27FC236}">
                <a16:creationId xmlns:a16="http://schemas.microsoft.com/office/drawing/2014/main" id="{D671345E-0CE6-CB4B-88E7-C97768486EA7}"/>
              </a:ext>
            </a:extLst>
          </p:cNvPr>
          <p:cNvSpPr/>
          <p:nvPr/>
        </p:nvSpPr>
        <p:spPr>
          <a:xfrm rot="5400000">
            <a:off x="2899609" y="3728687"/>
            <a:ext cx="279520" cy="124012"/>
          </a:xfrm>
          <a:prstGeom prst="triangle">
            <a:avLst>
              <a:gd name="adj" fmla="val 50000"/>
            </a:avLst>
          </a:prstGeom>
          <a:solidFill>
            <a:srgbClr val="C21B17"/>
          </a:solid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FFFFFF"/>
              </a:solidFill>
              <a:effectLst/>
              <a:uLnTx/>
              <a:uFillTx/>
              <a:latin typeface="Arial"/>
              <a:ea typeface="Arial"/>
              <a:cs typeface="Arial"/>
              <a:sym typeface="Arial"/>
            </a:endParaRPr>
          </a:p>
        </p:txBody>
      </p:sp>
      <p:sp>
        <p:nvSpPr>
          <p:cNvPr id="173" name="Google Shape;293;p18">
            <a:extLst>
              <a:ext uri="{FF2B5EF4-FFF2-40B4-BE49-F238E27FC236}">
                <a16:creationId xmlns:a16="http://schemas.microsoft.com/office/drawing/2014/main" id="{2B1D4F64-F4A8-4440-AA13-D77330722C20}"/>
              </a:ext>
            </a:extLst>
          </p:cNvPr>
          <p:cNvSpPr/>
          <p:nvPr/>
        </p:nvSpPr>
        <p:spPr>
          <a:xfrm rot="5400000">
            <a:off x="2899609" y="4605989"/>
            <a:ext cx="279520" cy="124012"/>
          </a:xfrm>
          <a:prstGeom prst="triangle">
            <a:avLst>
              <a:gd name="adj" fmla="val 50000"/>
            </a:avLst>
          </a:prstGeom>
          <a:solidFill>
            <a:srgbClr val="C21B17"/>
          </a:solid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FFFFFF"/>
              </a:solidFill>
              <a:effectLst/>
              <a:uLnTx/>
              <a:uFillTx/>
              <a:latin typeface="Arial"/>
              <a:ea typeface="Arial"/>
              <a:cs typeface="Arial"/>
              <a:sym typeface="Arial"/>
            </a:endParaRPr>
          </a:p>
        </p:txBody>
      </p:sp>
      <p:sp>
        <p:nvSpPr>
          <p:cNvPr id="186" name="Google Shape;293;p18">
            <a:extLst>
              <a:ext uri="{FF2B5EF4-FFF2-40B4-BE49-F238E27FC236}">
                <a16:creationId xmlns:a16="http://schemas.microsoft.com/office/drawing/2014/main" id="{823159DC-4F70-B04E-B374-E5B982F8DB17}"/>
              </a:ext>
            </a:extLst>
          </p:cNvPr>
          <p:cNvSpPr/>
          <p:nvPr/>
        </p:nvSpPr>
        <p:spPr>
          <a:xfrm rot="5400000">
            <a:off x="2899609" y="5480576"/>
            <a:ext cx="279520" cy="124012"/>
          </a:xfrm>
          <a:prstGeom prst="triangle">
            <a:avLst>
              <a:gd name="adj" fmla="val 50000"/>
            </a:avLst>
          </a:prstGeom>
          <a:solidFill>
            <a:srgbClr val="C21B17"/>
          </a:solid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FFFFFF"/>
              </a:solidFill>
              <a:effectLst/>
              <a:uLnTx/>
              <a:uFillTx/>
              <a:latin typeface="Arial"/>
              <a:ea typeface="Arial"/>
              <a:cs typeface="Arial"/>
              <a:sym typeface="Arial"/>
            </a:endParaRPr>
          </a:p>
        </p:txBody>
      </p:sp>
      <p:sp>
        <p:nvSpPr>
          <p:cNvPr id="187" name="Google Shape;9;p56">
            <a:extLst>
              <a:ext uri="{FF2B5EF4-FFF2-40B4-BE49-F238E27FC236}">
                <a16:creationId xmlns:a16="http://schemas.microsoft.com/office/drawing/2014/main" id="{EA09B595-5355-074A-BB71-5209B7EC5683}"/>
              </a:ext>
            </a:extLst>
          </p:cNvPr>
          <p:cNvSpPr/>
          <p:nvPr/>
        </p:nvSpPr>
        <p:spPr>
          <a:xfrm>
            <a:off x="11672272" y="6365355"/>
            <a:ext cx="519728" cy="181429"/>
          </a:xfrm>
          <a:prstGeom prst="rect">
            <a:avLst/>
          </a:prstGeom>
          <a:solidFill>
            <a:srgbClr val="C21B17"/>
          </a:solid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FFFFFF"/>
              </a:solidFill>
              <a:effectLst/>
              <a:uLnTx/>
              <a:uFillTx/>
              <a:latin typeface="Arial"/>
              <a:ea typeface="Arial"/>
              <a:cs typeface="Arial"/>
              <a:sym typeface="Arial"/>
            </a:endParaRPr>
          </a:p>
        </p:txBody>
      </p:sp>
      <p:sp>
        <p:nvSpPr>
          <p:cNvPr id="188" name="Google Shape;10;p56">
            <a:extLst>
              <a:ext uri="{FF2B5EF4-FFF2-40B4-BE49-F238E27FC236}">
                <a16:creationId xmlns:a16="http://schemas.microsoft.com/office/drawing/2014/main" id="{E06500DB-BA05-D84A-B760-3AD23C81A75E}"/>
              </a:ext>
            </a:extLst>
          </p:cNvPr>
          <p:cNvSpPr txBox="1">
            <a:spLocks/>
          </p:cNvSpPr>
          <p:nvPr/>
        </p:nvSpPr>
        <p:spPr>
          <a:xfrm>
            <a:off x="11672272" y="6336014"/>
            <a:ext cx="519728" cy="240111"/>
          </a:xfrm>
          <a:prstGeom prst="rect">
            <a:avLst/>
          </a:prstGeom>
          <a:noFill/>
          <a:ln>
            <a:noFill/>
          </a:ln>
        </p:spPr>
        <p:txBody>
          <a:bodyPr spcFirstLastPara="1" wrap="square" lIns="91425" tIns="45700" rIns="91425" bIns="45700" anchor="ctr" anchorCtr="0">
            <a:noAutofit/>
          </a:bodyPr>
          <a:lstStyle>
            <a:defPPr>
              <a:defRPr lang="en-US"/>
            </a:defPPr>
            <a:lvl1pPr marL="0" marR="0" lvl="0" indent="0" algn="l" defTabSz="914400" rtl="0" eaLnBrk="1" latinLnBrk="0" hangingPunct="1">
              <a:spcBef>
                <a:spcPts val="0"/>
              </a:spcBef>
              <a:buNone/>
              <a:defRPr sz="800" b="0" i="0" u="none" strike="noStrike" kern="1200" cap="none">
                <a:solidFill>
                  <a:schemeClr val="lt1"/>
                </a:solidFill>
                <a:latin typeface="Arial"/>
                <a:ea typeface="Arial"/>
                <a:cs typeface="Arial"/>
                <a:sym typeface="Arial"/>
              </a:defRPr>
            </a:lvl1pPr>
            <a:lvl2pPr marL="0" marR="0" lvl="1" indent="0" algn="l" defTabSz="914400" rtl="0" eaLnBrk="1" latinLnBrk="0" hangingPunct="1">
              <a:spcBef>
                <a:spcPts val="0"/>
              </a:spcBef>
              <a:buNone/>
              <a:defRPr sz="800" b="0" i="0" u="none" strike="noStrike" kern="1200" cap="none">
                <a:solidFill>
                  <a:schemeClr val="lt1"/>
                </a:solidFill>
                <a:latin typeface="Arial"/>
                <a:ea typeface="Arial"/>
                <a:cs typeface="Arial"/>
                <a:sym typeface="Arial"/>
              </a:defRPr>
            </a:lvl2pPr>
            <a:lvl3pPr marL="0" marR="0" lvl="2" indent="0" algn="l" defTabSz="914400" rtl="0" eaLnBrk="1" latinLnBrk="0" hangingPunct="1">
              <a:spcBef>
                <a:spcPts val="0"/>
              </a:spcBef>
              <a:buNone/>
              <a:defRPr sz="800" b="0" i="0" u="none" strike="noStrike" kern="1200" cap="none">
                <a:solidFill>
                  <a:schemeClr val="lt1"/>
                </a:solidFill>
                <a:latin typeface="Arial"/>
                <a:ea typeface="Arial"/>
                <a:cs typeface="Arial"/>
                <a:sym typeface="Arial"/>
              </a:defRPr>
            </a:lvl3pPr>
            <a:lvl4pPr marL="0" marR="0" lvl="3" indent="0" algn="l" defTabSz="914400" rtl="0" eaLnBrk="1" latinLnBrk="0" hangingPunct="1">
              <a:spcBef>
                <a:spcPts val="0"/>
              </a:spcBef>
              <a:buNone/>
              <a:defRPr sz="800" b="0" i="0" u="none" strike="noStrike" kern="1200" cap="none">
                <a:solidFill>
                  <a:schemeClr val="lt1"/>
                </a:solidFill>
                <a:latin typeface="Arial"/>
                <a:ea typeface="Arial"/>
                <a:cs typeface="Arial"/>
                <a:sym typeface="Arial"/>
              </a:defRPr>
            </a:lvl4pPr>
            <a:lvl5pPr marL="0" marR="0" lvl="4" indent="0" algn="l" defTabSz="914400" rtl="0" eaLnBrk="1" latinLnBrk="0" hangingPunct="1">
              <a:spcBef>
                <a:spcPts val="0"/>
              </a:spcBef>
              <a:buNone/>
              <a:defRPr sz="800" b="0" i="0" u="none" strike="noStrike" kern="1200" cap="none">
                <a:solidFill>
                  <a:schemeClr val="lt1"/>
                </a:solidFill>
                <a:latin typeface="Arial"/>
                <a:ea typeface="Arial"/>
                <a:cs typeface="Arial"/>
                <a:sym typeface="Arial"/>
              </a:defRPr>
            </a:lvl5pPr>
            <a:lvl6pPr marL="0" marR="0" lvl="5" indent="0" algn="l" defTabSz="914400" rtl="0" eaLnBrk="1" latinLnBrk="0" hangingPunct="1">
              <a:spcBef>
                <a:spcPts val="0"/>
              </a:spcBef>
              <a:buNone/>
              <a:defRPr sz="800" b="0" i="0" u="none" strike="noStrike" kern="1200" cap="none">
                <a:solidFill>
                  <a:schemeClr val="lt1"/>
                </a:solidFill>
                <a:latin typeface="Arial"/>
                <a:ea typeface="Arial"/>
                <a:cs typeface="Arial"/>
                <a:sym typeface="Arial"/>
              </a:defRPr>
            </a:lvl6pPr>
            <a:lvl7pPr marL="0" marR="0" lvl="6" indent="0" algn="l" defTabSz="914400" rtl="0" eaLnBrk="1" latinLnBrk="0" hangingPunct="1">
              <a:spcBef>
                <a:spcPts val="0"/>
              </a:spcBef>
              <a:buNone/>
              <a:defRPr sz="800" b="0" i="0" u="none" strike="noStrike" kern="1200" cap="none">
                <a:solidFill>
                  <a:schemeClr val="lt1"/>
                </a:solidFill>
                <a:latin typeface="Arial"/>
                <a:ea typeface="Arial"/>
                <a:cs typeface="Arial"/>
                <a:sym typeface="Arial"/>
              </a:defRPr>
            </a:lvl7pPr>
            <a:lvl8pPr marL="0" marR="0" lvl="7" indent="0" algn="l" defTabSz="914400" rtl="0" eaLnBrk="1" latinLnBrk="0" hangingPunct="1">
              <a:spcBef>
                <a:spcPts val="0"/>
              </a:spcBef>
              <a:buNone/>
              <a:defRPr sz="800" b="0" i="0" u="none" strike="noStrike" kern="1200" cap="none">
                <a:solidFill>
                  <a:schemeClr val="lt1"/>
                </a:solidFill>
                <a:latin typeface="Arial"/>
                <a:ea typeface="Arial"/>
                <a:cs typeface="Arial"/>
                <a:sym typeface="Arial"/>
              </a:defRPr>
            </a:lvl8pPr>
            <a:lvl9pPr marL="0" marR="0" lvl="8" indent="0" algn="l" defTabSz="914400" rtl="0" eaLnBrk="1" latinLnBrk="0" hangingPunct="1">
              <a:spcBef>
                <a:spcPts val="0"/>
              </a:spcBef>
              <a:buNone/>
              <a:defRPr sz="800" b="0" i="0" u="none" strike="noStrike" kern="1200" cap="none">
                <a:solidFill>
                  <a:schemeClr val="lt1"/>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GB" sz="800" b="0" i="0" u="none" strike="noStrike" kern="1200" cap="none" spc="0" normalizeH="0" baseline="0" noProof="0" smtClean="0">
                <a:ln>
                  <a:noFill/>
                </a:ln>
                <a:solidFill>
                  <a:srgbClr val="FFFFFF"/>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Tx/>
                <a:buSzTx/>
                <a:buFontTx/>
                <a:buNone/>
                <a:tabLst/>
                <a:defRPr/>
              </a:pPr>
              <a:t>4</a:t>
            </a:fld>
            <a:endParaRPr kumimoji="0" lang="en-GB" sz="800" b="0" i="0" u="none" strike="noStrike" kern="1200" cap="none" spc="0" normalizeH="0" baseline="0" noProof="0">
              <a:ln>
                <a:noFill/>
              </a:ln>
              <a:solidFill>
                <a:srgbClr val="FFFFFF"/>
              </a:solidFill>
              <a:effectLst/>
              <a:uLnTx/>
              <a:uFillTx/>
              <a:latin typeface="Arial"/>
              <a:cs typeface="Arial"/>
              <a:sym typeface="Arial"/>
            </a:endParaRPr>
          </a:p>
        </p:txBody>
      </p:sp>
    </p:spTree>
    <p:extLst>
      <p:ext uri="{BB962C8B-B14F-4D97-AF65-F5344CB8AC3E}">
        <p14:creationId xmlns:p14="http://schemas.microsoft.com/office/powerpoint/2010/main" val="3974764624"/>
      </p:ext>
    </p:extLst>
  </p:cSld>
  <p:clrMapOvr>
    <a:masterClrMapping/>
  </p:clrMapOvr>
</p:sld>
</file>

<file path=ppt/theme/theme1.xml><?xml version="1.0" encoding="utf-8"?>
<a:theme xmlns:a="http://schemas.openxmlformats.org/drawingml/2006/main" name="2010_format_presentazioni_aula_office2007">
  <a:themeElements>
    <a:clrScheme name="Personalizzati 4">
      <a:dk1>
        <a:srgbClr val="000000"/>
      </a:dk1>
      <a:lt1>
        <a:srgbClr val="FFFFFF"/>
      </a:lt1>
      <a:dk2>
        <a:srgbClr val="002855"/>
      </a:dk2>
      <a:lt2>
        <a:srgbClr val="EEECE1"/>
      </a:lt2>
      <a:accent1>
        <a:srgbClr val="4F81BD"/>
      </a:accent1>
      <a:accent2>
        <a:srgbClr val="C0504D"/>
      </a:accent2>
      <a:accent3>
        <a:srgbClr val="9BBB59"/>
      </a:accent3>
      <a:accent4>
        <a:srgbClr val="8064A2"/>
      </a:accent4>
      <a:accent5>
        <a:srgbClr val="4BACC6"/>
      </a:accent5>
      <a:accent6>
        <a:srgbClr val="F79646"/>
      </a:accent6>
      <a:hlink>
        <a:srgbClr val="E9573C"/>
      </a:hlink>
      <a:folHlink>
        <a:srgbClr val="E9573C"/>
      </a:folHlink>
    </a:clrScheme>
    <a:fontScheme name="SDA2020">
      <a:majorFont>
        <a:latin typeface="Arial"/>
        <a:ea typeface="ヒラギノ角ゴ ProN W6"/>
        <a:cs typeface="ヒラギノ角ゴ ProN W6"/>
      </a:majorFont>
      <a:minorFont>
        <a:latin typeface="Arial"/>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lumMod val="60000"/>
            <a:lumOff val="40000"/>
          </a:schemeClr>
        </a:solidFill>
        <a:ln w="9525" algn="ctr">
          <a:solidFill>
            <a:schemeClr val="tx2"/>
          </a:solidFill>
          <a:round/>
          <a:headEnd/>
          <a:tailEnd/>
        </a:ln>
      </a:spPr>
      <a:bodyPr lIns="36000" tIns="36000" rIns="36000" bIns="36000" rtlCol="0" anchor="ctr">
        <a:normAutofit/>
      </a:bodyPr>
      <a:lstStyle>
        <a:defPPr algn="ctr" defTabSz="958850" eaLnBrk="0" hangingPunct="0">
          <a:defRPr sz="1800" i="0" dirty="0" smtClean="0">
            <a:solidFill>
              <a:srgbClr val="003399"/>
            </a:solidFill>
            <a:latin typeface="Arial" charset="0"/>
          </a:defRPr>
        </a:defPPr>
      </a:lstStyle>
    </a:spDef>
    <a:lnDef>
      <a:spPr bwMode="auto">
        <a:ln>
          <a:solidFill>
            <a:schemeClr val="tx2"/>
          </a:solidFill>
          <a:headEnd type="none" w="med" len="med"/>
          <a:tailEnd type="none" w="med" len="med"/>
        </a:ln>
      </a:spPr>
      <a:bodyPr/>
      <a:lstStyle/>
      <a:style>
        <a:lnRef idx="1">
          <a:schemeClr val="accent1"/>
        </a:lnRef>
        <a:fillRef idx="0">
          <a:schemeClr val="accent1"/>
        </a:fillRef>
        <a:effectRef idx="0">
          <a:schemeClr val="accent1"/>
        </a:effectRef>
        <a:fontRef idx="minor">
          <a:schemeClr val="tx1"/>
        </a:fontRef>
      </a:style>
    </a:lnDef>
    <a:txDef>
      <a:spPr bwMode="auto">
        <a:noFill/>
        <a:ln w="9525">
          <a:noFill/>
          <a:miter lim="800000"/>
          <a:headEnd/>
          <a:tailEnd/>
        </a:ln>
      </a:spPr>
      <a:bodyPr wrap="none" rtlCol="0">
        <a:spAutoFit/>
      </a:bodyPr>
      <a:lstStyle>
        <a:defPPr>
          <a:defRPr sz="1800" i="0" dirty="0" smtClean="0">
            <a:solidFill>
              <a:srgbClr val="002855"/>
            </a:solidFill>
            <a:latin typeface="Arial" charset="0"/>
            <a:cs typeface="Arial" charset="0"/>
          </a:defRPr>
        </a:defPPr>
      </a:lstStyle>
    </a:txDef>
  </a:objectDefaults>
  <a:extraClrSchemeLst>
    <a:extraClrScheme>
      <a:clrScheme name="Presentazione vuota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resentazione vuota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Presentazione vuota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resentazione vuota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resentazione vuo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resentazione vuo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Presentazione vuo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zione standard2.pptx" id="{A16861F5-E442-4E84-8427-3E6FCEAA56AF}" vid="{D223CB1A-5736-461E-AD51-619FDED8B36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o" ma:contentTypeID="0x010100B7C0651A33EDB04AA08C4142842B3B5E" ma:contentTypeVersion="11" ma:contentTypeDescription="Creare un nuovo documento." ma:contentTypeScope="" ma:versionID="bb44f317a40fde50b00ed9c23c8da7ff">
  <xsd:schema xmlns:xsd="http://www.w3.org/2001/XMLSchema" xmlns:xs="http://www.w3.org/2001/XMLSchema" xmlns:p="http://schemas.microsoft.com/office/2006/metadata/properties" xmlns:ns3="bf030c00-25b6-4f23-8506-dc410d9cc926" xmlns:ns4="613d30c0-baff-48f9-ab04-ca7146c22638" targetNamespace="http://schemas.microsoft.com/office/2006/metadata/properties" ma:root="true" ma:fieldsID="cb0004314757594b09b60c66e5bc910a" ns3:_="" ns4:_="">
    <xsd:import namespace="bf030c00-25b6-4f23-8506-dc410d9cc926"/>
    <xsd:import namespace="613d30c0-baff-48f9-ab04-ca7146c22638"/>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OCR" minOccurs="0"/>
                <xsd:element ref="ns3:MediaServiceGenerationTime" minOccurs="0"/>
                <xsd:element ref="ns3:MediaServiceEventHashCode"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f030c00-25b6-4f23-8506-dc410d9cc92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13d30c0-baff-48f9-ab04-ca7146c22638" elementFormDefault="qualified">
    <xsd:import namespace="http://schemas.microsoft.com/office/2006/documentManagement/types"/>
    <xsd:import namespace="http://schemas.microsoft.com/office/infopath/2007/PartnerControls"/>
    <xsd:element name="SharedWithUsers" ma:index="16" nillable="true" ma:displayName="Condivis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Condiviso con dettagli" ma:internalName="SharedWithDetails" ma:readOnly="true">
      <xsd:simpleType>
        <xsd:restriction base="dms:Note">
          <xsd:maxLength value="255"/>
        </xsd:restriction>
      </xsd:simpleType>
    </xsd:element>
    <xsd:element name="SharingHintHash" ma:index="18" nillable="true" ma:displayName="Hash suggerimento condivisione"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i contenuto"/>
        <xsd:element ref="dc:title" minOccurs="0" maxOccurs="1" ma:index="4" ma:displayName="Tito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E7204F2-3A0C-4CC3-915C-7EC619748FBF}">
  <ds:schemaRefs>
    <ds:schemaRef ds:uri="http://schemas.microsoft.com/sharepoint/v3/contenttype/forms"/>
  </ds:schemaRefs>
</ds:datastoreItem>
</file>

<file path=customXml/itemProps2.xml><?xml version="1.0" encoding="utf-8"?>
<ds:datastoreItem xmlns:ds="http://schemas.openxmlformats.org/officeDocument/2006/customXml" ds:itemID="{BE7CBC2E-179A-4CF9-97EF-7BE3719C03E9}">
  <ds:schemaRefs>
    <ds:schemaRef ds:uri="http://purl.org/dc/terms/"/>
    <ds:schemaRef ds:uri="http://schemas.openxmlformats.org/package/2006/metadata/core-properties"/>
    <ds:schemaRef ds:uri="http://schemas.microsoft.com/office/2006/documentManagement/types"/>
    <ds:schemaRef ds:uri="http://purl.org/dc/dcmitype/"/>
    <ds:schemaRef ds:uri="http://schemas.microsoft.com/office/infopath/2007/PartnerControls"/>
    <ds:schemaRef ds:uri="http://purl.org/dc/elements/1.1/"/>
    <ds:schemaRef ds:uri="http://schemas.microsoft.com/office/2006/metadata/properties"/>
    <ds:schemaRef ds:uri="613d30c0-baff-48f9-ab04-ca7146c22638"/>
    <ds:schemaRef ds:uri="bf030c00-25b6-4f23-8506-dc410d9cc926"/>
    <ds:schemaRef ds:uri="http://www.w3.org/XML/1998/namespace"/>
  </ds:schemaRefs>
</ds:datastoreItem>
</file>

<file path=customXml/itemProps3.xml><?xml version="1.0" encoding="utf-8"?>
<ds:datastoreItem xmlns:ds="http://schemas.openxmlformats.org/officeDocument/2006/customXml" ds:itemID="{52FB46A5-1B88-4B95-94BC-D041B82697F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f030c00-25b6-4f23-8506-dc410d9cc926"/>
    <ds:schemaRef ds:uri="613d30c0-baff-48f9-ab04-ca7146c2263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33678</TotalTime>
  <Words>1142</Words>
  <Application>Microsoft Office PowerPoint</Application>
  <PresentationFormat>Widescreen</PresentationFormat>
  <Paragraphs>146</Paragraphs>
  <Slides>5</Slides>
  <Notes>5</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5</vt:i4>
      </vt:variant>
    </vt:vector>
  </HeadingPairs>
  <TitlesOfParts>
    <vt:vector size="13" baseType="lpstr">
      <vt:lpstr>Arial</vt:lpstr>
      <vt:lpstr>Arial Narrow</vt:lpstr>
      <vt:lpstr>Arial Regular</vt:lpstr>
      <vt:lpstr>Calibri</vt:lpstr>
      <vt:lpstr>Times</vt:lpstr>
      <vt:lpstr>Verdana</vt:lpstr>
      <vt:lpstr>Wingdings</vt:lpstr>
      <vt:lpstr>2010_format_presentazioni_aula_office2007</vt:lpstr>
      <vt:lpstr>PowerPoint Presentation</vt:lpstr>
      <vt:lpstr>PowerPoint Presentation</vt:lpstr>
      <vt:lpstr>PowerPoint Presentation</vt:lpstr>
      <vt:lpstr>PowerPoint Presentation</vt:lpstr>
      <vt:lpstr>PowerPoint Presentation</vt:lpstr>
    </vt:vector>
  </TitlesOfParts>
  <Company>Universita' Luigi Bocconi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SDA BOCCONI SCHOOL OF MANAGEMENT</dc:title>
  <dc:creator>Mara Ursu</dc:creator>
  <cp:lastModifiedBy>Costabile Ileana</cp:lastModifiedBy>
  <cp:revision>890</cp:revision>
  <cp:lastPrinted>2020-09-23T07:40:41Z</cp:lastPrinted>
  <dcterms:created xsi:type="dcterms:W3CDTF">2020-09-16T12:14:30Z</dcterms:created>
  <dcterms:modified xsi:type="dcterms:W3CDTF">2021-09-27T12:27:18Z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0x010100B7C0651A33EDB04AA08C4142842B3B5E</vt:lpwstr>
  </property>
  <property fmtid="{D5CDD505-2E9C-101B-9397-08002B2CF9AE}" pid="3" name="MSIP_Label_5bf4bb52-9e9d-4296-940a-59002820a53c_Enabled">
    <vt:lpwstr>true</vt:lpwstr>
  </property>
  <property fmtid="{D5CDD505-2E9C-101B-9397-08002B2CF9AE}" pid="4" name="MSIP_Label_5bf4bb52-9e9d-4296-940a-59002820a53c_SetDate">
    <vt:lpwstr>2021-09-10T12:51:32Z</vt:lpwstr>
  </property>
  <property fmtid="{D5CDD505-2E9C-101B-9397-08002B2CF9AE}" pid="5" name="MSIP_Label_5bf4bb52-9e9d-4296-940a-59002820a53c_Method">
    <vt:lpwstr>Standard</vt:lpwstr>
  </property>
  <property fmtid="{D5CDD505-2E9C-101B-9397-08002B2CF9AE}" pid="6" name="MSIP_Label_5bf4bb52-9e9d-4296-940a-59002820a53c_Name">
    <vt:lpwstr>5bf4bb52-9e9d-4296-940a-59002820a53c</vt:lpwstr>
  </property>
  <property fmtid="{D5CDD505-2E9C-101B-9397-08002B2CF9AE}" pid="7" name="MSIP_Label_5bf4bb52-9e9d-4296-940a-59002820a53c_SiteId">
    <vt:lpwstr>cbeb3ecc-6f45-4183-b5a8-088140deae5d</vt:lpwstr>
  </property>
  <property fmtid="{D5CDD505-2E9C-101B-9397-08002B2CF9AE}" pid="8" name="MSIP_Label_5bf4bb52-9e9d-4296-940a-59002820a53c_ActionId">
    <vt:lpwstr>bb2f3178-8a8d-4a5d-a7b3-58ede2d13fa5</vt:lpwstr>
  </property>
  <property fmtid="{D5CDD505-2E9C-101B-9397-08002B2CF9AE}" pid="9" name="MSIP_Label_5bf4bb52-9e9d-4296-940a-59002820a53c_ContentBits">
    <vt:lpwstr>0</vt:lpwstr>
  </property>
</Properties>
</file>